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61" r:id="rId1"/>
    <p:sldMasterId id="2147483662" r:id="rId2"/>
    <p:sldMasterId id="2147483663" r:id="rId3"/>
    <p:sldMasterId id="2147483664" r:id="rId4"/>
  </p:sldMasterIdLst>
  <p:notesMasterIdLst>
    <p:notesMasterId r:id="rId67"/>
  </p:notesMasterIdLst>
  <p:sldIdLst>
    <p:sldId id="256" r:id="rId5"/>
    <p:sldId id="257" r:id="rId6"/>
    <p:sldId id="258" r:id="rId7"/>
    <p:sldId id="259" r:id="rId8"/>
    <p:sldId id="260" r:id="rId9"/>
    <p:sldId id="261" r:id="rId10"/>
    <p:sldId id="281" r:id="rId11"/>
    <p:sldId id="282" r:id="rId12"/>
    <p:sldId id="262" r:id="rId13"/>
    <p:sldId id="263" r:id="rId14"/>
    <p:sldId id="280" r:id="rId15"/>
    <p:sldId id="264" r:id="rId16"/>
    <p:sldId id="265" r:id="rId17"/>
    <p:sldId id="268" r:id="rId18"/>
    <p:sldId id="269" r:id="rId19"/>
    <p:sldId id="270" r:id="rId20"/>
    <p:sldId id="271" r:id="rId21"/>
    <p:sldId id="279" r:id="rId22"/>
    <p:sldId id="312" r:id="rId23"/>
    <p:sldId id="313" r:id="rId24"/>
    <p:sldId id="311" r:id="rId25"/>
    <p:sldId id="291" r:id="rId26"/>
    <p:sldId id="285" r:id="rId27"/>
    <p:sldId id="328" r:id="rId28"/>
    <p:sldId id="321" r:id="rId29"/>
    <p:sldId id="325" r:id="rId30"/>
    <p:sldId id="323" r:id="rId31"/>
    <p:sldId id="324" r:id="rId32"/>
    <p:sldId id="326" r:id="rId33"/>
    <p:sldId id="322" r:id="rId34"/>
    <p:sldId id="327" r:id="rId35"/>
    <p:sldId id="329" r:id="rId36"/>
    <p:sldId id="330" r:id="rId37"/>
    <p:sldId id="332" r:id="rId38"/>
    <p:sldId id="333" r:id="rId39"/>
    <p:sldId id="334" r:id="rId40"/>
    <p:sldId id="335" r:id="rId41"/>
    <p:sldId id="336" r:id="rId42"/>
    <p:sldId id="306" r:id="rId43"/>
    <p:sldId id="319" r:id="rId44"/>
    <p:sldId id="304" r:id="rId45"/>
    <p:sldId id="300" r:id="rId46"/>
    <p:sldId id="337" r:id="rId47"/>
    <p:sldId id="345" r:id="rId48"/>
    <p:sldId id="344" r:id="rId49"/>
    <p:sldId id="346" r:id="rId50"/>
    <p:sldId id="347" r:id="rId51"/>
    <p:sldId id="338" r:id="rId52"/>
    <p:sldId id="341" r:id="rId53"/>
    <p:sldId id="340" r:id="rId54"/>
    <p:sldId id="339" r:id="rId55"/>
    <p:sldId id="343" r:id="rId56"/>
    <p:sldId id="320" r:id="rId57"/>
    <p:sldId id="342" r:id="rId58"/>
    <p:sldId id="348" r:id="rId59"/>
    <p:sldId id="350" r:id="rId60"/>
    <p:sldId id="349" r:id="rId61"/>
    <p:sldId id="351" r:id="rId62"/>
    <p:sldId id="352" r:id="rId63"/>
    <p:sldId id="353" r:id="rId64"/>
    <p:sldId id="292" r:id="rId65"/>
    <p:sldId id="296" r:id="rId66"/>
  </p:sldIdLst>
  <p:sldSz cx="12187238" cy="6854825"/>
  <p:notesSz cx="6858000" cy="9144000"/>
  <p:embeddedFontLst>
    <p:embeddedFont>
      <p:font typeface="Calibri" panose="020F0502020204030204" pitchFamily="34" charset="0"/>
      <p:regular r:id="rId68"/>
      <p:bold r:id="rId69"/>
      <p:italic r:id="rId70"/>
      <p:boldItalic r:id="rId71"/>
    </p:embeddedFont>
    <p:embeddedFont>
      <p:font typeface="Pretendard Black" panose="02000A03000000020004" pitchFamily="2" charset="-127"/>
      <p:bold r:id="rId72"/>
    </p:embeddedFont>
    <p:embeddedFont>
      <p:font typeface="Pretendard" panose="02000503000000020004" pitchFamily="2" charset="-127"/>
      <p:regular r:id="rId73"/>
      <p:bold r:id="rId74"/>
    </p:embeddedFont>
    <p:embeddedFont>
      <p:font typeface="맑은 고딕" panose="020B0503020000020004" pitchFamily="50" charset="-127"/>
      <p:regular r:id="rId75"/>
      <p:bold r:id="rId76"/>
    </p:embeddedFont>
  </p:embeddedFontLst>
  <p:defaultTextStyle>
    <a:defPPr algn="l" rtl="0" eaLnBrk="0" latinLnBrk="0" hangingPunct="0">
      <a:defRPr kumimoji="1" lang="ko-KR" altLang="en-US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8">
          <p15:clr>
            <a:srgbClr val="A4A3A4"/>
          </p15:clr>
        </p15:guide>
        <p15:guide id="2" pos="287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FF99"/>
    <a:srgbClr val="AAABD3"/>
    <a:srgbClr val="FFCCCC"/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1A66EDD-3DAB-4C5B-A090-DC80EC1FD486}" styleName="Normal Style 1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lum val="9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lum val="8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lum val="8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0A1B5D5-9B99-4C35-A422-299274C87663}" styleName="보통 스타일 1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12C8C85-51F0-491E-9774-3900AFEF0FD7}" styleName="밝은 스타일 2 - 강조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798" autoAdjust="0"/>
    <p:restoredTop sz="88235"/>
  </p:normalViewPr>
  <p:slideViewPr>
    <p:cSldViewPr>
      <p:cViewPr varScale="1">
        <p:scale>
          <a:sx n="54" d="100"/>
          <a:sy n="54" d="100"/>
        </p:scale>
        <p:origin x="78" y="666"/>
      </p:cViewPr>
      <p:guideLst>
        <p:guide orient="horz" pos="2158"/>
        <p:guide pos="287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27" cy="72027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slide" Target="slides/slide59.xml"/><Relationship Id="rId68" Type="http://schemas.openxmlformats.org/officeDocument/2006/relationships/font" Target="fonts/font1.fntdata"/><Relationship Id="rId76" Type="http://schemas.openxmlformats.org/officeDocument/2006/relationships/font" Target="fonts/font9.fntdata"/><Relationship Id="rId7" Type="http://schemas.openxmlformats.org/officeDocument/2006/relationships/slide" Target="slides/slide3.xml"/><Relationship Id="rId71" Type="http://schemas.openxmlformats.org/officeDocument/2006/relationships/font" Target="fonts/font4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font" Target="fonts/font7.fntdata"/><Relationship Id="rId79" Type="http://schemas.openxmlformats.org/officeDocument/2006/relationships/theme" Target="theme/theme1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font" Target="fonts/font6.fntdata"/><Relationship Id="rId78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font" Target="fonts/font2.fntdata"/><Relationship Id="rId77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font" Target="fonts/font5.fntdata"/><Relationship Id="rId80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font" Target="fonts/font3.fntdata"/><Relationship Id="rId75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2022-11-07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93" y="685800"/>
            <a:ext cx="6095812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434889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저번주에 이야기 했던 거와 같이 사람들은 수많은 취미활동을 하고 있습니다</a:t>
            </a:r>
            <a:r>
              <a:rPr lang="en-US" altLang="ko-KR"/>
              <a:t>.</a:t>
            </a:r>
            <a:r>
              <a:rPr lang="ko-KR" altLang="en-US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35510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sz="1200" dirty="0">
              <a:solidFill>
                <a:srgbClr val="000000">
                  <a:alpha val="100000"/>
                </a:srgbClr>
              </a:solidFill>
            </a:endParaRP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09F4262C-968C-4EE9-8164-CE16364706B3}" type="slidenum">
              <a:rPr lang="ko-KR" altLang="en-US" smtClean="0"/>
              <a:pPr lvl="0"/>
              <a:t>16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sz="1200" dirty="0">
              <a:solidFill>
                <a:srgbClr val="000000">
                  <a:alpha val="100000"/>
                </a:srgbClr>
              </a:solidFill>
            </a:endParaRP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09F4262C-968C-4EE9-8164-CE16364706B3}" type="slidenum">
              <a:rPr lang="ko-KR" altLang="en-US" smtClean="0"/>
              <a:pPr lvl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61096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sz="1200" dirty="0">
              <a:solidFill>
                <a:srgbClr val="000000">
                  <a:alpha val="100000"/>
                </a:srgbClr>
              </a:solidFill>
            </a:endParaRP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09F4262C-968C-4EE9-8164-CE16364706B3}" type="slidenum">
              <a:rPr lang="ko-KR" altLang="en-US" smtClean="0"/>
              <a:pPr lvl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6055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59305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sz="1200" dirty="0">
              <a:solidFill>
                <a:srgbClr val="000000">
                  <a:alpha val="100000"/>
                </a:srgbClr>
              </a:solidFill>
            </a:endParaRP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09F4262C-968C-4EE9-8164-CE16364706B3}" type="slidenum">
              <a:rPr lang="ko-KR" altLang="en-US" smtClean="0"/>
              <a:pPr lvl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52846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54040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41134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49990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39054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23129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321526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810028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101195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341444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557973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027108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876500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527128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603568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552935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47491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en-US" altLang="ko-KR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263284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368196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250902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957236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757301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023510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798272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478925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13036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en-US" altLang="ko-KR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22212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31502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sz="1200" dirty="0">
              <a:solidFill>
                <a:srgbClr val="000000">
                  <a:alpha val="100000"/>
                </a:srgbClr>
              </a:solidFill>
            </a:endParaRP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09F4262C-968C-4EE9-8164-CE16364706B3}" type="slidenum">
              <a:rPr lang="ko-KR" altLang="en-US" smtClean="0"/>
              <a:pPr lvl="0"/>
              <a:t>10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en-US" altLang="ko-KR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5648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38838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21785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399" y="2130425"/>
            <a:ext cx="10363199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799" y="3886200"/>
            <a:ext cx="853439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1">
              <a:rPr lang="ko-KR" altLang="en-US" smtClean="0"/>
              <a:pPr/>
              <a:t>2022-11-07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-12314" y="2130425"/>
            <a:ext cx="121920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2022-11-07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99" y="274638"/>
            <a:ext cx="10972799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"/>
          </p:nvPr>
        </p:nvSpPr>
        <p:spPr>
          <a:xfrm>
            <a:off x="2859322" y="2196090"/>
            <a:ext cx="6475199" cy="3240000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ko-KR" altLang="en-US"/>
              <a:t>첫째 목차</a:t>
            </a:r>
          </a:p>
          <a:p>
            <a:pPr lvl="0"/>
            <a:r>
              <a:rPr lang="ko-KR" altLang="en-US"/>
              <a:t>둘째 목차</a:t>
            </a:r>
          </a:p>
          <a:p>
            <a:pPr lvl="0"/>
            <a:r>
              <a:rPr lang="ko-KR" altLang="en-US"/>
              <a:t>셋째 목차</a:t>
            </a:r>
          </a:p>
          <a:p>
            <a:pPr lvl="0"/>
            <a:r>
              <a:rPr lang="ko-KR" altLang="en-US"/>
              <a:t>넷째 목차</a:t>
            </a:r>
          </a:p>
          <a:p>
            <a:pPr lvl="0"/>
            <a:r>
              <a:rPr lang="ko-KR" altLang="en-US"/>
              <a:t>다섯째 목차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2022-11-07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199" y="274638"/>
            <a:ext cx="2743199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본문 개체 틀 2"/>
          <p:cNvSpPr>
            <a:spLocks noGrp="1"/>
          </p:cNvSpPr>
          <p:nvPr>
            <p:ph type="body" orient="vert" idx="1"/>
          </p:nvPr>
        </p:nvSpPr>
        <p:spPr>
          <a:xfrm>
            <a:off x="609599" y="274638"/>
            <a:ext cx="8026399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2022-11-07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399" y="2130425"/>
            <a:ext cx="10363199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799" y="3886200"/>
            <a:ext cx="853439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1">
              <a:rPr lang="ko-KR" altLang="en-US" smtClean="0"/>
              <a:pPr/>
              <a:t>2022-11-07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2022-11-07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2022-11-07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3" y="4406900"/>
            <a:ext cx="10363199" cy="1362075"/>
          </a:xfrm>
        </p:spPr>
        <p:txBody>
          <a:bodyPr anchor="t"/>
          <a:lstStyle>
            <a:lvl1pPr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3" y="2906713"/>
            <a:ext cx="10363198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2022-11-07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2022-11-07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2022-11-07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표 개체 틀 2"/>
          <p:cNvSpPr>
            <a:spLocks noGrp="1"/>
          </p:cNvSpPr>
          <p:nvPr>
            <p:ph type="tbl" sz="quarter" idx="1"/>
          </p:nvPr>
        </p:nvSpPr>
        <p:spPr>
          <a:xfrm>
            <a:off x="608037" y="1643063"/>
            <a:ext cx="10972799" cy="4525200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ko-KR" altLang="en-US"/>
              <a:t>표를 추가하려면 아이콘을 클릭하십시오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2022-11-07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2022-11-07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내용 4개" type="fourObj" preserve="1">
  <p:cSld name="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330" y="1599543"/>
            <a:ext cx="5382425" cy="219509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4867" y="1599543"/>
            <a:ext cx="5382425" cy="219509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half" idx="3"/>
          </p:nvPr>
        </p:nvSpPr>
        <p:spPr>
          <a:xfrm>
            <a:off x="607769" y="3982586"/>
            <a:ext cx="5382425" cy="219509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half" idx="4"/>
          </p:nvPr>
        </p:nvSpPr>
        <p:spPr>
          <a:xfrm>
            <a:off x="6193306" y="3982586"/>
            <a:ext cx="5382425" cy="219509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10" name="날짜 개체 틀 3"/>
          <p:cNvSpPr>
            <a:spLocks noGrp="1"/>
          </p:cNvSpPr>
          <p:nvPr>
            <p:ph type="dt" sz="half" idx="10"/>
          </p:nvPr>
        </p:nvSpPr>
        <p:spPr/>
        <p:txBody>
          <a:bodyPr vert="horz" wrap="square" lIns="91440" tIns="45720" rIns="91440" bIns="45720" anchor="ctr">
            <a:noAutofit/>
          </a:bodyPr>
          <a:lstStyle>
            <a:lvl1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ko-KR" altLang="en-US" sz="1200" b="0" i="0" u="none" baseline="0">
                <a:solidFill>
                  <a:srgbClr val="8C8C8C">
                    <a:alpha val="100000"/>
                  </a:srgbClr>
                </a:solidFill>
                <a:latin typeface="Pretendard"/>
              </a:defRPr>
            </a:lvl1pPr>
          </a:lstStyle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BCBE6D5F-91CB-4959-AD07-3044BADBDE92}" type="datetime1">
              <a:rPr kumimoji="1" lang="ko-KR" altLang="en-US" sz="1200" b="0" i="0" u="none" baseline="0">
                <a:solidFill>
                  <a:srgbClr val="8C8C8C">
                    <a:alpha val="100000"/>
                  </a:srgbClr>
                </a:solidFill>
                <a:latin typeface="Pretendard"/>
              </a:rPr>
              <a:pPr marL="0" lvl="0" indent="0" algn="l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</a:pPr>
              <a:t>2022-11-07</a:t>
            </a:fld>
            <a:endParaRPr kumimoji="1" lang="ko-KR" altLang="en-US" sz="1200" b="0" i="0" u="none" baseline="0">
              <a:solidFill>
                <a:srgbClr val="8C8C8C">
                  <a:alpha val="100000"/>
                </a:srgbClr>
              </a:solidFill>
              <a:latin typeface="Pretendard"/>
            </a:endParaRPr>
          </a:p>
        </p:txBody>
      </p:sp>
      <p:sp>
        <p:nvSpPr>
          <p:cNvPr id="11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vert="horz" wrap="square" lIns="91440" tIns="45720" rIns="91440" bIns="45720" anchor="ctr">
            <a:noAutofit/>
          </a:bodyPr>
          <a:lstStyle>
            <a:lvl1pPr marL="0" lvl="0" indent="0" algn="ct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ko-KR" altLang="en-US" sz="1200" b="0" i="0" u="none" baseline="0">
                <a:solidFill>
                  <a:srgbClr val="8C8C8C">
                    <a:alpha val="100000"/>
                  </a:srgbClr>
                </a:solidFill>
                <a:latin typeface="Pretendard"/>
              </a:defRPr>
            </a:lvl1pPr>
          </a:lstStyle>
          <a:p>
            <a:pPr marL="0" lvl="0" indent="0" algn="ct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kumimoji="1" lang="ko-KR" altLang="en-US" sz="1200" b="0" i="0" u="none" baseline="0">
              <a:solidFill>
                <a:srgbClr val="8C8C8C">
                  <a:alpha val="100000"/>
                </a:srgbClr>
              </a:solidFill>
              <a:latin typeface="Pretendard"/>
            </a:endParaRPr>
          </a:p>
        </p:txBody>
      </p:sp>
      <p:sp>
        <p:nvSpPr>
          <p:cNvPr id="12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vert="horz" wrap="square" lIns="91440" tIns="45720" rIns="91440" bIns="45720" anchor="ctr">
            <a:noAutofit/>
          </a:bodyPr>
          <a:lstStyle>
            <a:lvl1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en-US" altLang="ko-KR" sz="1200" b="0" i="0" u="none" baseline="0">
                <a:solidFill>
                  <a:srgbClr val="8C8C8C">
                    <a:alpha val="100000"/>
                  </a:srgbClr>
                </a:solidFill>
                <a:latin typeface="Pretendard"/>
              </a:defRPr>
            </a:lvl1pPr>
          </a:lstStyle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E05DD52E-0B7C-476E-9233-B7852EF365DA}" type="slidenum">
              <a:rPr kumimoji="1" lang="en-US" altLang="ko-KR" sz="1200" b="0" i="0" u="none" baseline="0">
                <a:solidFill>
                  <a:srgbClr val="8C8C8C">
                    <a:alpha val="100000"/>
                  </a:srgbClr>
                </a:solidFill>
                <a:latin typeface="Pretendard"/>
              </a:rPr>
              <a:pPr marL="0" lvl="0" indent="0" algn="r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</a:pPr>
              <a:t>‹#›</a:t>
            </a:fld>
            <a:endParaRPr kumimoji="1" lang="en-US" altLang="ko-KR" sz="1200" b="0" i="0" u="none" baseline="0">
              <a:solidFill>
                <a:srgbClr val="8C8C8C">
                  <a:alpha val="100000"/>
                </a:srgbClr>
              </a:solidFill>
              <a:latin typeface="Pretendard"/>
            </a:endParaRPr>
          </a:p>
        </p:txBody>
      </p:sp>
    </p:spTree>
    <p:extLst>
      <p:ext uri="{BB962C8B-B14F-4D97-AF65-F5344CB8AC3E}">
        <p14:creationId xmlns:p14="http://schemas.microsoft.com/office/powerpoint/2010/main" val="1367531667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199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199" cy="4114800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199" cy="804862"/>
          </a:xfrm>
        </p:spPr>
        <p:txBody>
          <a:bodyPr/>
          <a:lstStyle>
            <a:lvl1pPr>
              <a:defRPr sz="1411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10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2022-11-07</a:t>
            </a:fld>
            <a:endParaRPr lang="ko-KR" altLang="en-US"/>
          </a:p>
        </p:txBody>
      </p:sp>
      <p:sp>
        <p:nvSpPr>
          <p:cNvPr id="11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2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-12314" y="2130425"/>
            <a:ext cx="121920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2022-11-07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99" y="274638"/>
            <a:ext cx="10972799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"/>
          </p:nvPr>
        </p:nvSpPr>
        <p:spPr>
          <a:xfrm>
            <a:off x="2859322" y="2196090"/>
            <a:ext cx="6475199" cy="3240000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ko-KR" altLang="en-US"/>
              <a:t>첫째 목차</a:t>
            </a:r>
          </a:p>
          <a:p>
            <a:pPr lvl="0"/>
            <a:r>
              <a:rPr lang="ko-KR" altLang="en-US"/>
              <a:t>둘째 목차</a:t>
            </a:r>
          </a:p>
          <a:p>
            <a:pPr lvl="0"/>
            <a:r>
              <a:rPr lang="ko-KR" altLang="en-US"/>
              <a:t>셋째 목차</a:t>
            </a:r>
          </a:p>
          <a:p>
            <a:pPr lvl="0"/>
            <a:r>
              <a:rPr lang="ko-KR" altLang="en-US"/>
              <a:t>넷째 목차</a:t>
            </a:r>
          </a:p>
          <a:p>
            <a:pPr lvl="0"/>
            <a:r>
              <a:rPr lang="ko-KR" altLang="en-US"/>
              <a:t>다섯째 목차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2022-11-07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199" y="274638"/>
            <a:ext cx="2743199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본문 개체 틀 2"/>
          <p:cNvSpPr>
            <a:spLocks noGrp="1"/>
          </p:cNvSpPr>
          <p:nvPr>
            <p:ph type="body" orient="vert" idx="1"/>
          </p:nvPr>
        </p:nvSpPr>
        <p:spPr>
          <a:xfrm>
            <a:off x="609599" y="274638"/>
            <a:ext cx="8026399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2022-11-07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399" y="2130425"/>
            <a:ext cx="10363199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799" y="3886200"/>
            <a:ext cx="853439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1">
              <a:rPr lang="ko-KR" altLang="en-US" smtClean="0"/>
              <a:pPr/>
              <a:t>2022-11-07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2022-11-07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2022-11-07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3" y="4406900"/>
            <a:ext cx="10363199" cy="1362075"/>
          </a:xfrm>
        </p:spPr>
        <p:txBody>
          <a:bodyPr anchor="t"/>
          <a:lstStyle>
            <a:lvl1pPr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3" y="2906713"/>
            <a:ext cx="10363198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2022-11-07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2022-11-07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2022-11-07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2022-11-07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표 개체 틀 2"/>
          <p:cNvSpPr>
            <a:spLocks noGrp="1"/>
          </p:cNvSpPr>
          <p:nvPr>
            <p:ph type="tbl" sz="quarter" idx="1"/>
          </p:nvPr>
        </p:nvSpPr>
        <p:spPr>
          <a:xfrm>
            <a:off x="608037" y="1643063"/>
            <a:ext cx="10972799" cy="4525200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ko-KR" altLang="en-US"/>
              <a:t>표를 추가하려면 아이콘을 클릭하십시오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2022-11-07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내용 4개" type="fourObj" preserve="1">
  <p:cSld name="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330" y="1599543"/>
            <a:ext cx="5382425" cy="219509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4867" y="1599543"/>
            <a:ext cx="5382425" cy="219509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half" idx="3"/>
          </p:nvPr>
        </p:nvSpPr>
        <p:spPr>
          <a:xfrm>
            <a:off x="607769" y="3982586"/>
            <a:ext cx="5382425" cy="219509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half" idx="4"/>
          </p:nvPr>
        </p:nvSpPr>
        <p:spPr>
          <a:xfrm>
            <a:off x="6193306" y="3982586"/>
            <a:ext cx="5382425" cy="219509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10" name="날짜 개체 틀 3"/>
          <p:cNvSpPr>
            <a:spLocks noGrp="1"/>
          </p:cNvSpPr>
          <p:nvPr>
            <p:ph type="dt" sz="half" idx="10"/>
          </p:nvPr>
        </p:nvSpPr>
        <p:spPr/>
        <p:txBody>
          <a:bodyPr vert="horz" wrap="square" lIns="91440" tIns="45720" rIns="91440" bIns="45720" anchor="ctr">
            <a:noAutofit/>
          </a:bodyPr>
          <a:lstStyle>
            <a:lvl1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ko-KR" altLang="en-US" sz="1200" b="0" i="0" u="none" baseline="0">
                <a:solidFill>
                  <a:srgbClr val="8C8C8C">
                    <a:alpha val="100000"/>
                  </a:srgbClr>
                </a:solidFill>
                <a:latin typeface="Pretendard"/>
              </a:defRPr>
            </a:lvl1pPr>
          </a:lstStyle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3E00F1BA-6204-47C5-A84D-9F66DC9A670D}" type="datetime1">
              <a:rPr kumimoji="1" lang="ko-KR" altLang="en-US" sz="1200" b="0" i="0" u="none" baseline="0">
                <a:solidFill>
                  <a:srgbClr val="8C8C8C">
                    <a:alpha val="100000"/>
                  </a:srgbClr>
                </a:solidFill>
                <a:latin typeface="Pretendard"/>
              </a:rPr>
              <a:pPr marL="0" lvl="0" indent="0" algn="l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</a:pPr>
              <a:t>2022-11-07</a:t>
            </a:fld>
            <a:endParaRPr kumimoji="1" lang="ko-KR" altLang="en-US" sz="1200" b="0" i="0" u="none" baseline="0">
              <a:solidFill>
                <a:srgbClr val="8C8C8C">
                  <a:alpha val="100000"/>
                </a:srgbClr>
              </a:solidFill>
              <a:latin typeface="Pretendard"/>
            </a:endParaRPr>
          </a:p>
        </p:txBody>
      </p:sp>
      <p:sp>
        <p:nvSpPr>
          <p:cNvPr id="11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vert="horz" wrap="square" lIns="91440" tIns="45720" rIns="91440" bIns="45720" anchor="ctr">
            <a:noAutofit/>
          </a:bodyPr>
          <a:lstStyle>
            <a:lvl1pPr marL="0" lvl="0" indent="0" algn="ct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ko-KR" altLang="en-US" sz="1200" b="0" i="0" u="none" baseline="0">
                <a:solidFill>
                  <a:srgbClr val="8C8C8C">
                    <a:alpha val="100000"/>
                  </a:srgbClr>
                </a:solidFill>
                <a:latin typeface="Pretendard"/>
              </a:defRPr>
            </a:lvl1pPr>
          </a:lstStyle>
          <a:p>
            <a:pPr marL="0" lvl="0" indent="0" algn="ct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kumimoji="1" lang="ko-KR" altLang="en-US" sz="1200" b="0" i="0" u="none" baseline="0">
              <a:solidFill>
                <a:srgbClr val="8C8C8C">
                  <a:alpha val="100000"/>
                </a:srgbClr>
              </a:solidFill>
              <a:latin typeface="Pretendard"/>
            </a:endParaRPr>
          </a:p>
        </p:txBody>
      </p:sp>
      <p:sp>
        <p:nvSpPr>
          <p:cNvPr id="12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vert="horz" wrap="square" lIns="91440" tIns="45720" rIns="91440" bIns="45720" anchor="ctr">
            <a:noAutofit/>
          </a:bodyPr>
          <a:lstStyle>
            <a:lvl1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en-US" altLang="ko-KR" sz="1200" b="0" i="0" u="none" baseline="0">
                <a:solidFill>
                  <a:srgbClr val="8C8C8C">
                    <a:alpha val="100000"/>
                  </a:srgbClr>
                </a:solidFill>
                <a:latin typeface="Pretendard"/>
              </a:defRPr>
            </a:lvl1pPr>
          </a:lstStyle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7BCDA7B7-88A8-4A17-8460-DDFD655DBE13}" type="slidenum">
              <a:rPr kumimoji="1" lang="en-US" altLang="ko-KR" sz="1200" b="0" i="0" u="none" baseline="0">
                <a:solidFill>
                  <a:srgbClr val="8C8C8C">
                    <a:alpha val="100000"/>
                  </a:srgbClr>
                </a:solidFill>
                <a:latin typeface="Pretendard"/>
              </a:rPr>
              <a:pPr marL="0" lvl="0" indent="0" algn="r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</a:pPr>
              <a:t>‹#›</a:t>
            </a:fld>
            <a:endParaRPr kumimoji="1" lang="en-US" altLang="ko-KR" sz="1200" b="0" i="0" u="none" baseline="0">
              <a:solidFill>
                <a:srgbClr val="8C8C8C">
                  <a:alpha val="100000"/>
                </a:srgbClr>
              </a:solidFill>
              <a:latin typeface="Pretendard"/>
            </a:endParaRPr>
          </a:p>
        </p:txBody>
      </p:sp>
    </p:spTree>
    <p:extLst>
      <p:ext uri="{BB962C8B-B14F-4D97-AF65-F5344CB8AC3E}">
        <p14:creationId xmlns:p14="http://schemas.microsoft.com/office/powerpoint/2010/main" val="2966065437"/>
      </p:ext>
    </p:extLst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199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199" cy="4114800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199" cy="804862"/>
          </a:xfrm>
        </p:spPr>
        <p:txBody>
          <a:bodyPr/>
          <a:lstStyle>
            <a:lvl1pPr>
              <a:defRPr sz="1411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10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2022-11-07</a:t>
            </a:fld>
            <a:endParaRPr lang="ko-KR" altLang="en-US"/>
          </a:p>
        </p:txBody>
      </p:sp>
      <p:sp>
        <p:nvSpPr>
          <p:cNvPr id="11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2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-12314" y="2130425"/>
            <a:ext cx="121920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2022-11-07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99" y="274638"/>
            <a:ext cx="10972799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"/>
          </p:nvPr>
        </p:nvSpPr>
        <p:spPr>
          <a:xfrm>
            <a:off x="2859322" y="2196090"/>
            <a:ext cx="6475199" cy="3240000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ko-KR" altLang="en-US"/>
              <a:t>첫째 목차</a:t>
            </a:r>
          </a:p>
          <a:p>
            <a:pPr lvl="0"/>
            <a:r>
              <a:rPr lang="ko-KR" altLang="en-US"/>
              <a:t>둘째 목차</a:t>
            </a:r>
          </a:p>
          <a:p>
            <a:pPr lvl="0"/>
            <a:r>
              <a:rPr lang="ko-KR" altLang="en-US"/>
              <a:t>셋째 목차</a:t>
            </a:r>
          </a:p>
          <a:p>
            <a:pPr lvl="0"/>
            <a:r>
              <a:rPr lang="ko-KR" altLang="en-US"/>
              <a:t>넷째 목차</a:t>
            </a:r>
          </a:p>
          <a:p>
            <a:pPr lvl="0"/>
            <a:r>
              <a:rPr lang="ko-KR" altLang="en-US"/>
              <a:t>다섯째 목차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2022-11-07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199" y="274638"/>
            <a:ext cx="2743199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본문 개체 틀 2"/>
          <p:cNvSpPr>
            <a:spLocks noGrp="1"/>
          </p:cNvSpPr>
          <p:nvPr>
            <p:ph type="body" orient="vert" idx="1"/>
          </p:nvPr>
        </p:nvSpPr>
        <p:spPr>
          <a:xfrm>
            <a:off x="609599" y="274638"/>
            <a:ext cx="8026399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2022-11-07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399" y="2130425"/>
            <a:ext cx="10363199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799" y="3886200"/>
            <a:ext cx="853439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1">
              <a:rPr lang="ko-KR" altLang="en-US" smtClean="0"/>
              <a:pPr/>
              <a:t>2022-11-07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2022-11-07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2022-11-07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3" y="4406900"/>
            <a:ext cx="10363199" cy="1362075"/>
          </a:xfrm>
        </p:spPr>
        <p:txBody>
          <a:bodyPr anchor="t"/>
          <a:lstStyle>
            <a:lvl1pPr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3" y="2906713"/>
            <a:ext cx="10363198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2022-11-07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3" y="4406900"/>
            <a:ext cx="10363199" cy="1362075"/>
          </a:xfrm>
        </p:spPr>
        <p:txBody>
          <a:bodyPr anchor="t"/>
          <a:lstStyle>
            <a:lvl1pPr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3" y="2906713"/>
            <a:ext cx="10363198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2022-11-07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2022-11-07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2022-11-07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표 개체 틀 2"/>
          <p:cNvSpPr>
            <a:spLocks noGrp="1"/>
          </p:cNvSpPr>
          <p:nvPr>
            <p:ph type="tbl" sz="quarter" idx="1"/>
          </p:nvPr>
        </p:nvSpPr>
        <p:spPr>
          <a:xfrm>
            <a:off x="608037" y="1643063"/>
            <a:ext cx="10972799" cy="4525200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ko-KR" altLang="en-US"/>
              <a:t>표를 추가하려면 아이콘을 클릭하십시오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2022-11-07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내용 4개" type="fourObj" preserve="1">
  <p:cSld name="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330" y="1599543"/>
            <a:ext cx="5382425" cy="219509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4867" y="1599543"/>
            <a:ext cx="5382425" cy="219509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half" idx="3"/>
          </p:nvPr>
        </p:nvSpPr>
        <p:spPr>
          <a:xfrm>
            <a:off x="607769" y="3982586"/>
            <a:ext cx="5382425" cy="219509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half" idx="4"/>
          </p:nvPr>
        </p:nvSpPr>
        <p:spPr>
          <a:xfrm>
            <a:off x="6193306" y="3982586"/>
            <a:ext cx="5382425" cy="219509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10" name="날짜 개체 틀 3"/>
          <p:cNvSpPr>
            <a:spLocks noGrp="1"/>
          </p:cNvSpPr>
          <p:nvPr>
            <p:ph type="dt" sz="half" idx="10"/>
          </p:nvPr>
        </p:nvSpPr>
        <p:spPr/>
        <p:txBody>
          <a:bodyPr vert="horz" wrap="square" lIns="91440" tIns="45720" rIns="91440" bIns="45720" anchor="ctr">
            <a:noAutofit/>
          </a:bodyPr>
          <a:lstStyle>
            <a:lvl1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ko-KR" altLang="en-US" sz="1200" b="0" i="0" u="none" baseline="0">
                <a:solidFill>
                  <a:srgbClr val="8C8C8C">
                    <a:alpha val="100000"/>
                  </a:srgbClr>
                </a:solidFill>
                <a:latin typeface="Pretendard"/>
              </a:defRPr>
            </a:lvl1pPr>
          </a:lstStyle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DEB1C8C5-45BD-4CEA-B4AB-86225F4B4DB8}" type="datetime1">
              <a:rPr kumimoji="1" lang="ko-KR" altLang="en-US" sz="1200" b="0" i="0" u="none" baseline="0">
                <a:solidFill>
                  <a:srgbClr val="8C8C8C">
                    <a:alpha val="100000"/>
                  </a:srgbClr>
                </a:solidFill>
                <a:latin typeface="Pretendard"/>
              </a:rPr>
              <a:pPr marL="0" lvl="0" indent="0" algn="l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</a:pPr>
              <a:t>2022-11-07</a:t>
            </a:fld>
            <a:endParaRPr kumimoji="1" lang="ko-KR" altLang="en-US" sz="1200" b="0" i="0" u="none" baseline="0">
              <a:solidFill>
                <a:srgbClr val="8C8C8C">
                  <a:alpha val="100000"/>
                </a:srgbClr>
              </a:solidFill>
              <a:latin typeface="Pretendard"/>
            </a:endParaRPr>
          </a:p>
        </p:txBody>
      </p:sp>
      <p:sp>
        <p:nvSpPr>
          <p:cNvPr id="11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vert="horz" wrap="square" lIns="91440" tIns="45720" rIns="91440" bIns="45720" anchor="ctr">
            <a:noAutofit/>
          </a:bodyPr>
          <a:lstStyle>
            <a:lvl1pPr marL="0" lvl="0" indent="0" algn="ct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ko-KR" altLang="en-US" sz="1200" b="0" i="0" u="none" baseline="0">
                <a:solidFill>
                  <a:srgbClr val="8C8C8C">
                    <a:alpha val="100000"/>
                  </a:srgbClr>
                </a:solidFill>
                <a:latin typeface="Pretendard"/>
              </a:defRPr>
            </a:lvl1pPr>
          </a:lstStyle>
          <a:p>
            <a:pPr marL="0" lvl="0" indent="0" algn="ct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kumimoji="1" lang="ko-KR" altLang="en-US" sz="1200" b="0" i="0" u="none" baseline="0">
              <a:solidFill>
                <a:srgbClr val="8C8C8C">
                  <a:alpha val="100000"/>
                </a:srgbClr>
              </a:solidFill>
              <a:latin typeface="Pretendard"/>
            </a:endParaRPr>
          </a:p>
        </p:txBody>
      </p:sp>
      <p:sp>
        <p:nvSpPr>
          <p:cNvPr id="12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vert="horz" wrap="square" lIns="91440" tIns="45720" rIns="91440" bIns="45720" anchor="ctr">
            <a:noAutofit/>
          </a:bodyPr>
          <a:lstStyle>
            <a:lvl1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en-US" altLang="ko-KR" sz="1200" b="0" i="0" u="none" baseline="0">
                <a:solidFill>
                  <a:srgbClr val="8C8C8C">
                    <a:alpha val="100000"/>
                  </a:srgbClr>
                </a:solidFill>
                <a:latin typeface="Pretendard"/>
              </a:defRPr>
            </a:lvl1pPr>
          </a:lstStyle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41A7B57A-CE71-4821-8033-D2FC0589736D}" type="slidenum">
              <a:rPr kumimoji="1" lang="en-US" altLang="ko-KR" sz="1200" b="0" i="0" u="none" baseline="0">
                <a:solidFill>
                  <a:srgbClr val="8C8C8C">
                    <a:alpha val="100000"/>
                  </a:srgbClr>
                </a:solidFill>
                <a:latin typeface="Pretendard"/>
              </a:rPr>
              <a:pPr marL="0" lvl="0" indent="0" algn="r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</a:pPr>
              <a:t>‹#›</a:t>
            </a:fld>
            <a:endParaRPr kumimoji="1" lang="en-US" altLang="ko-KR" sz="1200" b="0" i="0" u="none" baseline="0">
              <a:solidFill>
                <a:srgbClr val="8C8C8C">
                  <a:alpha val="100000"/>
                </a:srgbClr>
              </a:solidFill>
              <a:latin typeface="Pretendard"/>
            </a:endParaRPr>
          </a:p>
        </p:txBody>
      </p:sp>
    </p:spTree>
    <p:extLst>
      <p:ext uri="{BB962C8B-B14F-4D97-AF65-F5344CB8AC3E}">
        <p14:creationId xmlns:p14="http://schemas.microsoft.com/office/powerpoint/2010/main" val="2580851719"/>
      </p:ext>
    </p:extLst>
  </p:cSld>
  <p:clrMapOvr>
    <a:masterClrMapping/>
  </p:clrMapOvr>
  <p:transition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199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199" cy="4114800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199" cy="804862"/>
          </a:xfrm>
        </p:spPr>
        <p:txBody>
          <a:bodyPr/>
          <a:lstStyle>
            <a:lvl1pPr>
              <a:defRPr sz="1411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10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2022-11-07</a:t>
            </a:fld>
            <a:endParaRPr lang="ko-KR" altLang="en-US"/>
          </a:p>
        </p:txBody>
      </p:sp>
      <p:sp>
        <p:nvSpPr>
          <p:cNvPr id="11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2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-12314" y="2130425"/>
            <a:ext cx="121920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2022-11-07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99" y="274638"/>
            <a:ext cx="10972799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"/>
          </p:nvPr>
        </p:nvSpPr>
        <p:spPr>
          <a:xfrm>
            <a:off x="2859322" y="2196090"/>
            <a:ext cx="6475199" cy="3240000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ko-KR" altLang="en-US"/>
              <a:t>첫째 목차</a:t>
            </a:r>
          </a:p>
          <a:p>
            <a:pPr lvl="0"/>
            <a:r>
              <a:rPr lang="ko-KR" altLang="en-US"/>
              <a:t>둘째 목차</a:t>
            </a:r>
          </a:p>
          <a:p>
            <a:pPr lvl="0"/>
            <a:r>
              <a:rPr lang="ko-KR" altLang="en-US"/>
              <a:t>셋째 목차</a:t>
            </a:r>
          </a:p>
          <a:p>
            <a:pPr lvl="0"/>
            <a:r>
              <a:rPr lang="ko-KR" altLang="en-US"/>
              <a:t>넷째 목차</a:t>
            </a:r>
          </a:p>
          <a:p>
            <a:pPr lvl="0"/>
            <a:r>
              <a:rPr lang="ko-KR" altLang="en-US"/>
              <a:t>다섯째 목차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2022-11-07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199" y="274638"/>
            <a:ext cx="2743199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본문 개체 틀 2"/>
          <p:cNvSpPr>
            <a:spLocks noGrp="1"/>
          </p:cNvSpPr>
          <p:nvPr>
            <p:ph type="body" orient="vert" idx="1"/>
          </p:nvPr>
        </p:nvSpPr>
        <p:spPr>
          <a:xfrm>
            <a:off x="609599" y="274638"/>
            <a:ext cx="8026399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2022-11-07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2022-11-07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2022-11-07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표 개체 틀 2"/>
          <p:cNvSpPr>
            <a:spLocks noGrp="1"/>
          </p:cNvSpPr>
          <p:nvPr>
            <p:ph type="tbl" sz="quarter" idx="1"/>
          </p:nvPr>
        </p:nvSpPr>
        <p:spPr>
          <a:xfrm>
            <a:off x="608037" y="1643063"/>
            <a:ext cx="10972799" cy="4525200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ko-KR" altLang="en-US"/>
              <a:t>표를 추가하려면 아이콘을 클릭하십시오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2022-11-07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내용 4개" type="fourObj" preserve="1">
  <p:cSld name="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330" y="1599543"/>
            <a:ext cx="5382425" cy="219509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4867" y="1599543"/>
            <a:ext cx="5382425" cy="219509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half" idx="3"/>
          </p:nvPr>
        </p:nvSpPr>
        <p:spPr>
          <a:xfrm>
            <a:off x="607769" y="3982586"/>
            <a:ext cx="5382425" cy="219509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half" idx="4"/>
          </p:nvPr>
        </p:nvSpPr>
        <p:spPr>
          <a:xfrm>
            <a:off x="6193306" y="3982586"/>
            <a:ext cx="5382425" cy="219509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10" name="날짜 개체 틀 3"/>
          <p:cNvSpPr>
            <a:spLocks noGrp="1"/>
          </p:cNvSpPr>
          <p:nvPr>
            <p:ph type="dt" sz="half" idx="10"/>
          </p:nvPr>
        </p:nvSpPr>
        <p:spPr/>
        <p:txBody>
          <a:bodyPr vert="horz" wrap="square" lIns="91440" tIns="45720" rIns="91440" bIns="45720" anchor="ctr">
            <a:noAutofit/>
          </a:bodyPr>
          <a:lstStyle>
            <a:lvl1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ko-KR" altLang="en-US" sz="1200" b="0" i="0" u="none" baseline="0">
                <a:solidFill>
                  <a:srgbClr val="8C8C8C">
                    <a:alpha val="100000"/>
                  </a:srgbClr>
                </a:solidFill>
                <a:latin typeface="Pretendard"/>
              </a:defRPr>
            </a:lvl1pPr>
          </a:lstStyle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3A7161DE-F740-417D-9C0D-65B479559BAB}" type="datetime1">
              <a:rPr kumimoji="1" lang="ko-KR" altLang="en-US" sz="1200" b="0" i="0" u="none" baseline="0">
                <a:solidFill>
                  <a:srgbClr val="8C8C8C">
                    <a:alpha val="100000"/>
                  </a:srgbClr>
                </a:solidFill>
                <a:latin typeface="Pretendard"/>
              </a:rPr>
              <a:pPr marL="0" lvl="0" indent="0" algn="l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</a:pPr>
              <a:t>2022-11-07</a:t>
            </a:fld>
            <a:endParaRPr kumimoji="1" lang="ko-KR" altLang="en-US" sz="1200" b="0" i="0" u="none" baseline="0">
              <a:solidFill>
                <a:srgbClr val="8C8C8C">
                  <a:alpha val="100000"/>
                </a:srgbClr>
              </a:solidFill>
              <a:latin typeface="Pretendard"/>
            </a:endParaRPr>
          </a:p>
        </p:txBody>
      </p:sp>
      <p:sp>
        <p:nvSpPr>
          <p:cNvPr id="11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vert="horz" wrap="square" lIns="91440" tIns="45720" rIns="91440" bIns="45720" anchor="ctr">
            <a:noAutofit/>
          </a:bodyPr>
          <a:lstStyle>
            <a:lvl1pPr marL="0" lvl="0" indent="0" algn="ct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ko-KR" altLang="en-US" sz="1200" b="0" i="0" u="none" baseline="0">
                <a:solidFill>
                  <a:srgbClr val="8C8C8C">
                    <a:alpha val="100000"/>
                  </a:srgbClr>
                </a:solidFill>
                <a:latin typeface="Pretendard"/>
              </a:defRPr>
            </a:lvl1pPr>
          </a:lstStyle>
          <a:p>
            <a:pPr marL="0" lvl="0" indent="0" algn="ct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kumimoji="1" lang="ko-KR" altLang="en-US" sz="1200" b="0" i="0" u="none" baseline="0">
              <a:solidFill>
                <a:srgbClr val="8C8C8C">
                  <a:alpha val="100000"/>
                </a:srgbClr>
              </a:solidFill>
              <a:latin typeface="Pretendard"/>
            </a:endParaRPr>
          </a:p>
        </p:txBody>
      </p:sp>
      <p:sp>
        <p:nvSpPr>
          <p:cNvPr id="12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vert="horz" wrap="square" lIns="91440" tIns="45720" rIns="91440" bIns="45720" anchor="ctr">
            <a:noAutofit/>
          </a:bodyPr>
          <a:lstStyle>
            <a:lvl1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en-US" altLang="ko-KR" sz="1200" b="0" i="0" u="none" baseline="0">
                <a:solidFill>
                  <a:srgbClr val="8C8C8C">
                    <a:alpha val="100000"/>
                  </a:srgbClr>
                </a:solidFill>
                <a:latin typeface="Pretendard"/>
              </a:defRPr>
            </a:lvl1pPr>
          </a:lstStyle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0F5CEFC5-B80A-4DE7-ACFD-4C545ACA46E7}" type="slidenum">
              <a:rPr kumimoji="1" lang="en-US" altLang="ko-KR" sz="1200" b="0" i="0" u="none" baseline="0">
                <a:solidFill>
                  <a:srgbClr val="8C8C8C">
                    <a:alpha val="100000"/>
                  </a:srgbClr>
                </a:solidFill>
                <a:latin typeface="Pretendard"/>
              </a:rPr>
              <a:pPr marL="0" lvl="0" indent="0" algn="r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</a:pPr>
              <a:t>‹#›</a:t>
            </a:fld>
            <a:endParaRPr kumimoji="1" lang="en-US" altLang="ko-KR" sz="1200" b="0" i="0" u="none" baseline="0">
              <a:solidFill>
                <a:srgbClr val="8C8C8C">
                  <a:alpha val="100000"/>
                </a:srgbClr>
              </a:solidFill>
              <a:latin typeface="Pretendard"/>
            </a:endParaRPr>
          </a:p>
        </p:txBody>
      </p:sp>
    </p:spTree>
    <p:extLst>
      <p:ext uri="{BB962C8B-B14F-4D97-AF65-F5344CB8AC3E}">
        <p14:creationId xmlns:p14="http://schemas.microsoft.com/office/powerpoint/2010/main" val="1353888812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199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199" cy="4114800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199" cy="804862"/>
          </a:xfrm>
        </p:spPr>
        <p:txBody>
          <a:bodyPr/>
          <a:lstStyle>
            <a:lvl1pPr>
              <a:defRPr sz="1411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10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2022-11-07</a:t>
            </a:fld>
            <a:endParaRPr lang="ko-KR" altLang="en-US"/>
          </a:p>
        </p:txBody>
      </p:sp>
      <p:sp>
        <p:nvSpPr>
          <p:cNvPr id="11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2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한컴오피스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330" y="274525"/>
            <a:ext cx="10967961" cy="11425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330" y="1599543"/>
            <a:ext cx="10967961" cy="45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ko-KR" altLang="en-US"/>
          </a:p>
        </p:txBody>
      </p:sp>
      <p:sp>
        <p:nvSpPr>
          <p:cNvPr id="2052" name="TextBox 2051"/>
          <p:cNvSpPr txBox="1"/>
          <p:nvPr userDrawn="1"/>
        </p:nvSpPr>
        <p:spPr>
          <a:xfrm>
            <a:off x="9876473" y="6498052"/>
            <a:ext cx="2295821" cy="230832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900" b="0" i="0" u="none" baseline="0">
                <a:solidFill>
                  <a:srgbClr val="FFFFFF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ⓒSaebyeol Yu. Saebyeol</a:t>
            </a:r>
            <a:r>
              <a:rPr kumimoji="1" lang="ko-KR" altLang="en-US" sz="900" b="0" i="0" u="none" baseline="0">
                <a:solidFill>
                  <a:srgbClr val="FFFFFF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’</a:t>
            </a:r>
            <a:r>
              <a:rPr kumimoji="1" lang="en-US" altLang="ko-KR" sz="900" b="0" i="0" u="none" baseline="0">
                <a:solidFill>
                  <a:srgbClr val="FFFFFF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 PowerPoint</a:t>
            </a:r>
            <a:endParaRPr kumimoji="1" lang="ko-KR" altLang="en-US" sz="900" b="0" i="0" u="none">
              <a:solidFill>
                <a:srgbClr val="FFFFFF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2053" name="날짜 개체 틀 3"/>
          <p:cNvSpPr>
            <a:spLocks noGrp="1"/>
          </p:cNvSpPr>
          <p:nvPr>
            <p:ph type="dt" sz="half" idx="2"/>
          </p:nvPr>
        </p:nvSpPr>
        <p:spPr>
          <a:xfrm>
            <a:off x="836481" y="6353597"/>
            <a:ext cx="2742649" cy="36504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ko-KR" altLang="en-US" sz="1200" b="0" i="0" u="none" baseline="0">
                <a:solidFill>
                  <a:srgbClr val="8C8C8C">
                    <a:alpha val="100000"/>
                  </a:srgbClr>
                </a:solidFill>
                <a:latin typeface="Pretendard"/>
              </a:defRPr>
            </a:lvl1pPr>
          </a:lstStyle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3A7161DE-F740-417D-9C0D-65B479559BAB}" type="datetime1">
              <a:rPr kumimoji="1" lang="ko-KR" altLang="en-US" sz="1200" b="0" i="0" u="none" baseline="0">
                <a:solidFill>
                  <a:srgbClr val="8C8C8C">
                    <a:alpha val="100000"/>
                  </a:srgbClr>
                </a:solidFill>
                <a:latin typeface="Pretendard"/>
              </a:rPr>
              <a:pPr marL="0" lvl="0" indent="0" algn="l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</a:pPr>
              <a:t>2022-11-07</a:t>
            </a:fld>
            <a:endParaRPr kumimoji="1" lang="ko-KR" altLang="en-US" sz="1200" b="0" i="0" u="none" baseline="0">
              <a:solidFill>
                <a:srgbClr val="8C8C8C">
                  <a:alpha val="100000"/>
                </a:srgbClr>
              </a:solidFill>
              <a:latin typeface="Pretendard"/>
            </a:endParaRPr>
          </a:p>
        </p:txBody>
      </p:sp>
      <p:sp>
        <p:nvSpPr>
          <p:cNvPr id="2054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6276" y="6353597"/>
            <a:ext cx="4114030" cy="36504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ct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ko-KR" altLang="en-US" sz="1200" b="0" i="0" u="none" baseline="0">
                <a:solidFill>
                  <a:srgbClr val="8C8C8C">
                    <a:alpha val="100000"/>
                  </a:srgbClr>
                </a:solidFill>
                <a:latin typeface="Pretendard"/>
              </a:defRPr>
            </a:lvl1pPr>
          </a:lstStyle>
          <a:p>
            <a:pPr marL="0" lvl="0" indent="0" algn="ct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kumimoji="1" lang="ko-KR" altLang="en-US" sz="1200" b="0" i="0" u="none" baseline="0">
              <a:solidFill>
                <a:srgbClr val="8C8C8C">
                  <a:alpha val="100000"/>
                </a:srgbClr>
              </a:solidFill>
              <a:latin typeface="Pretendard"/>
            </a:endParaRPr>
          </a:p>
        </p:txBody>
      </p:sp>
      <p:sp>
        <p:nvSpPr>
          <p:cNvPr id="2055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07453" y="6353597"/>
            <a:ext cx="2742705" cy="36504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en-US" altLang="ko-KR" sz="1200" b="0" i="0" u="none" baseline="0">
                <a:solidFill>
                  <a:srgbClr val="8C8C8C">
                    <a:alpha val="100000"/>
                  </a:srgbClr>
                </a:solidFill>
                <a:latin typeface="Pretendard"/>
              </a:defRPr>
            </a:lvl1pPr>
          </a:lstStyle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0F5CEFC5-B80A-4DE7-ACFD-4C545ACA46E7}" type="slidenum">
              <a:rPr kumimoji="1" lang="en-US" altLang="ko-KR" sz="1200" b="0" i="0" u="none" baseline="0">
                <a:solidFill>
                  <a:srgbClr val="8C8C8C">
                    <a:alpha val="100000"/>
                  </a:srgbClr>
                </a:solidFill>
                <a:latin typeface="Pretendard"/>
              </a:rPr>
              <a:pPr marL="0" lvl="0" indent="0" algn="r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</a:pPr>
              <a:t>‹#›</a:t>
            </a:fld>
            <a:endParaRPr kumimoji="1" lang="en-US" altLang="ko-KR" sz="1200" b="0" i="0" u="none" baseline="0">
              <a:solidFill>
                <a:srgbClr val="8C8C8C">
                  <a:alpha val="100000"/>
                </a:srgbClr>
              </a:solidFill>
              <a:latin typeface="Pretendard"/>
            </a:endParaRPr>
          </a:p>
        </p:txBody>
      </p:sp>
    </p:spTree>
    <p:extLst>
      <p:ext uri="{BB962C8B-B14F-4D97-AF65-F5344CB8AC3E}">
        <p14:creationId xmlns:p14="http://schemas.microsoft.com/office/powerpoint/2010/main" val="22435639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  <p:sldLayoutId id="2147483676" r:id="rId12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rtl="0" eaLnBrk="1" latinLnBrk="1" hangingPunct="1">
        <a:defRPr>
          <a:solidFill>
            <a:schemeClr val="tx2"/>
          </a:solidFill>
        </a:defRPr>
      </a:lvl2pPr>
      <a:lvl3pPr rtl="0" eaLnBrk="1" latinLnBrk="1" hangingPunct="1">
        <a:defRPr>
          <a:solidFill>
            <a:schemeClr val="tx2"/>
          </a:solidFill>
        </a:defRPr>
      </a:lvl3pPr>
      <a:lvl4pPr rtl="0" eaLnBrk="1" latinLnBrk="1" hangingPunct="1">
        <a:defRPr>
          <a:solidFill>
            <a:schemeClr val="tx2"/>
          </a:solidFill>
        </a:defRPr>
      </a:lvl4pPr>
      <a:lvl5pPr rtl="0" eaLnBrk="1" latinLnBrk="1" hangingPunct="1">
        <a:defRPr>
          <a:solidFill>
            <a:schemeClr val="tx2"/>
          </a:solidFill>
        </a:defRPr>
      </a:lvl5pPr>
      <a:lvl6pPr rtl="0" eaLnBrk="1" latinLnBrk="1" hangingPunct="1">
        <a:defRPr>
          <a:solidFill>
            <a:schemeClr val="tx2"/>
          </a:solidFill>
        </a:defRPr>
      </a:lvl6pPr>
      <a:lvl7pPr rtl="0" eaLnBrk="1" latinLnBrk="1" hangingPunct="1">
        <a:defRPr>
          <a:solidFill>
            <a:schemeClr val="tx2"/>
          </a:solidFill>
        </a:defRPr>
      </a:lvl7pPr>
      <a:lvl8pPr rtl="0" eaLnBrk="1" latinLnBrk="1" hangingPunct="1">
        <a:defRPr>
          <a:solidFill>
            <a:schemeClr val="tx2"/>
          </a:solidFill>
        </a:defRPr>
      </a:lvl8pPr>
      <a:lvl9pPr rtl="0"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한컴오피스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330" y="274525"/>
            <a:ext cx="10967961" cy="11425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330" y="1599543"/>
            <a:ext cx="10967961" cy="45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ko-KR" altLang="en-US"/>
          </a:p>
        </p:txBody>
      </p:sp>
      <p:sp>
        <p:nvSpPr>
          <p:cNvPr id="3076" name="TextBox 3075"/>
          <p:cNvSpPr txBox="1"/>
          <p:nvPr/>
        </p:nvSpPr>
        <p:spPr>
          <a:xfrm>
            <a:off x="9892381" y="6498052"/>
            <a:ext cx="2295821" cy="230832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ⓒSaebyeol Yu. Saebyeol</a:t>
            </a:r>
            <a:r>
              <a:rPr kumimoji="1" lang="ko-KR" altLang="en-US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’</a:t>
            </a: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 PowerPoint</a:t>
            </a:r>
            <a:endParaRPr kumimoji="1" lang="ko-KR" altLang="en-US" sz="900" b="0" i="0" u="none">
              <a:solidFill>
                <a:srgbClr val="404040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3077" name="날짜 개체 틀 3"/>
          <p:cNvSpPr>
            <a:spLocks noGrp="1"/>
          </p:cNvSpPr>
          <p:nvPr>
            <p:ph type="dt" sz="half" idx="2"/>
          </p:nvPr>
        </p:nvSpPr>
        <p:spPr>
          <a:xfrm>
            <a:off x="836481" y="6353597"/>
            <a:ext cx="2742649" cy="36504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ko-KR" altLang="en-US" sz="1200" b="0" i="0" u="none" baseline="0">
                <a:solidFill>
                  <a:srgbClr val="8C8C8C">
                    <a:alpha val="100000"/>
                  </a:srgbClr>
                </a:solidFill>
                <a:latin typeface="Pretendard"/>
              </a:defRPr>
            </a:lvl1pPr>
          </a:lstStyle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BCBE6D5F-91CB-4959-AD07-3044BADBDE92}" type="datetime1">
              <a:rPr kumimoji="1" lang="ko-KR" altLang="en-US" sz="1200" b="0" i="0" u="none" baseline="0">
                <a:solidFill>
                  <a:srgbClr val="8C8C8C">
                    <a:alpha val="100000"/>
                  </a:srgbClr>
                </a:solidFill>
                <a:latin typeface="Pretendard"/>
              </a:rPr>
              <a:pPr marL="0" lvl="0" indent="0" algn="l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</a:pPr>
              <a:t>2022-11-07</a:t>
            </a:fld>
            <a:endParaRPr kumimoji="1" lang="ko-KR" altLang="en-US" sz="1200" b="0" i="0" u="none" baseline="0">
              <a:solidFill>
                <a:srgbClr val="8C8C8C">
                  <a:alpha val="100000"/>
                </a:srgbClr>
              </a:solidFill>
              <a:latin typeface="Pretendard"/>
            </a:endParaRPr>
          </a:p>
        </p:txBody>
      </p:sp>
      <p:sp>
        <p:nvSpPr>
          <p:cNvPr id="3078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6276" y="6353597"/>
            <a:ext cx="4114030" cy="36504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ct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ko-KR" altLang="en-US" sz="1200" b="0" i="0" u="none" baseline="0">
                <a:solidFill>
                  <a:srgbClr val="8C8C8C">
                    <a:alpha val="100000"/>
                  </a:srgbClr>
                </a:solidFill>
                <a:latin typeface="Pretendard"/>
              </a:defRPr>
            </a:lvl1pPr>
          </a:lstStyle>
          <a:p>
            <a:pPr marL="0" lvl="0" indent="0" algn="ct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kumimoji="1" lang="ko-KR" altLang="en-US" sz="1200" b="0" i="0" u="none" baseline="0">
              <a:solidFill>
                <a:srgbClr val="8C8C8C">
                  <a:alpha val="100000"/>
                </a:srgbClr>
              </a:solidFill>
              <a:latin typeface="Pretendard"/>
            </a:endParaRPr>
          </a:p>
        </p:txBody>
      </p:sp>
      <p:sp>
        <p:nvSpPr>
          <p:cNvPr id="3079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07453" y="6353597"/>
            <a:ext cx="2742705" cy="36504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en-US" altLang="ko-KR" sz="1200" b="0" i="0" u="none" baseline="0">
                <a:solidFill>
                  <a:srgbClr val="8C8C8C">
                    <a:alpha val="100000"/>
                  </a:srgbClr>
                </a:solidFill>
                <a:latin typeface="Pretendard"/>
              </a:defRPr>
            </a:lvl1pPr>
          </a:lstStyle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E05DD52E-0B7C-476E-9233-B7852EF365DA}" type="slidenum">
              <a:rPr kumimoji="1" lang="en-US" altLang="ko-KR" sz="1200" b="0" i="0" u="none" baseline="0">
                <a:solidFill>
                  <a:srgbClr val="8C8C8C">
                    <a:alpha val="100000"/>
                  </a:srgbClr>
                </a:solidFill>
                <a:latin typeface="Pretendard"/>
              </a:rPr>
              <a:pPr marL="0" lvl="0" indent="0" algn="r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</a:pPr>
              <a:t>‹#›</a:t>
            </a:fld>
            <a:endParaRPr kumimoji="1" lang="en-US" altLang="ko-KR" sz="1200" b="0" i="0" u="none" baseline="0">
              <a:solidFill>
                <a:srgbClr val="8C8C8C">
                  <a:alpha val="100000"/>
                </a:srgbClr>
              </a:solidFill>
              <a:latin typeface="Pretendard"/>
            </a:endParaRPr>
          </a:p>
        </p:txBody>
      </p:sp>
    </p:spTree>
    <p:extLst>
      <p:ext uri="{BB962C8B-B14F-4D97-AF65-F5344CB8AC3E}">
        <p14:creationId xmlns:p14="http://schemas.microsoft.com/office/powerpoint/2010/main" val="13404371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rtl="0" eaLnBrk="1" latinLnBrk="1" hangingPunct="1">
        <a:defRPr>
          <a:solidFill>
            <a:schemeClr val="tx2"/>
          </a:solidFill>
        </a:defRPr>
      </a:lvl2pPr>
      <a:lvl3pPr rtl="0" eaLnBrk="1" latinLnBrk="1" hangingPunct="1">
        <a:defRPr>
          <a:solidFill>
            <a:schemeClr val="tx2"/>
          </a:solidFill>
        </a:defRPr>
      </a:lvl3pPr>
      <a:lvl4pPr rtl="0" eaLnBrk="1" latinLnBrk="1" hangingPunct="1">
        <a:defRPr>
          <a:solidFill>
            <a:schemeClr val="tx2"/>
          </a:solidFill>
        </a:defRPr>
      </a:lvl4pPr>
      <a:lvl5pPr rtl="0" eaLnBrk="1" latinLnBrk="1" hangingPunct="1">
        <a:defRPr>
          <a:solidFill>
            <a:schemeClr val="tx2"/>
          </a:solidFill>
        </a:defRPr>
      </a:lvl5pPr>
      <a:lvl6pPr rtl="0" eaLnBrk="1" latinLnBrk="1" hangingPunct="1">
        <a:defRPr>
          <a:solidFill>
            <a:schemeClr val="tx2"/>
          </a:solidFill>
        </a:defRPr>
      </a:lvl6pPr>
      <a:lvl7pPr rtl="0" eaLnBrk="1" latinLnBrk="1" hangingPunct="1">
        <a:defRPr>
          <a:solidFill>
            <a:schemeClr val="tx2"/>
          </a:solidFill>
        </a:defRPr>
      </a:lvl7pPr>
      <a:lvl8pPr rtl="0" eaLnBrk="1" latinLnBrk="1" hangingPunct="1">
        <a:defRPr>
          <a:solidFill>
            <a:schemeClr val="tx2"/>
          </a:solidFill>
        </a:defRPr>
      </a:lvl8pPr>
      <a:lvl9pPr rtl="0"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한컴오피스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6481" y="363483"/>
            <a:ext cx="10513676" cy="132533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>
            <a:normAutofit/>
          </a:bodyPr>
          <a:lstStyle/>
          <a:p>
            <a:pPr marL="0" lvl="0" indent="0" algn="ctr" defTabSz="1028836" rtl="0" eaLnBrk="1" latinLnBrk="1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ko-KR" altLang="en-US" sz="4400" b="0" i="0" u="none" baseline="0">
                <a:solidFill>
                  <a:schemeClr val="tx2"/>
                </a:solidFill>
                <a:latin typeface="Pretendard Black"/>
                <a:sym typeface="Pretendard Black"/>
              </a:rPr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6481" y="1823725"/>
            <a:ext cx="10513676" cy="43505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norm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</a:pPr>
            <a:r>
              <a:rPr kumimoji="1" lang="ko-KR" altLang="en-US" sz="1200" b="0" i="0" u="none" baseline="0">
                <a:solidFill>
                  <a:schemeClr val="tx1"/>
                </a:solidFill>
                <a:latin typeface="Pretendard Black"/>
              </a:rPr>
              <a:t>마스터 텍스트 스타일 편집</a:t>
            </a:r>
          </a:p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</a:pPr>
            <a:r>
              <a:rPr kumimoji="1" lang="ko-KR" altLang="en-US" sz="1200" b="0" i="0" u="none" baseline="0">
                <a:solidFill>
                  <a:schemeClr val="tx1"/>
                </a:solidFill>
                <a:latin typeface="Pretendard Black"/>
              </a:rPr>
              <a:t>둘째 수준</a:t>
            </a:r>
          </a:p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</a:pPr>
            <a:r>
              <a:rPr kumimoji="1" lang="ko-KR" altLang="en-US" sz="1200" b="0" i="0" u="none" baseline="0">
                <a:solidFill>
                  <a:schemeClr val="tx1"/>
                </a:solidFill>
                <a:latin typeface="Pretendard Black"/>
              </a:rPr>
              <a:t>셋째 수준</a:t>
            </a:r>
          </a:p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</a:pPr>
            <a:r>
              <a:rPr kumimoji="1" lang="ko-KR" altLang="en-US" sz="1200" b="0" i="0" u="none" baseline="0">
                <a:solidFill>
                  <a:schemeClr val="tx1"/>
                </a:solidFill>
                <a:latin typeface="Pretendard Black"/>
              </a:rPr>
              <a:t>넷째 수준</a:t>
            </a:r>
          </a:p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</a:pPr>
            <a:r>
              <a:rPr kumimoji="1" lang="ko-KR" altLang="en-US" sz="1200" b="0" i="0" u="none" baseline="0">
                <a:solidFill>
                  <a:schemeClr val="tx1"/>
                </a:solidFill>
                <a:latin typeface="Pretendard Black"/>
              </a:rPr>
              <a:t>다섯째 수준</a:t>
            </a:r>
          </a:p>
        </p:txBody>
      </p:sp>
      <p:sp>
        <p:nvSpPr>
          <p:cNvPr id="4102" name="날짜 개체 틀 3"/>
          <p:cNvSpPr>
            <a:spLocks noGrp="1"/>
          </p:cNvSpPr>
          <p:nvPr>
            <p:ph type="dt" sz="half" idx="2"/>
          </p:nvPr>
        </p:nvSpPr>
        <p:spPr>
          <a:xfrm>
            <a:off x="836481" y="6353597"/>
            <a:ext cx="2742649" cy="36504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ko-KR" altLang="en-US" sz="1200" b="0" i="0" u="none" baseline="0">
                <a:solidFill>
                  <a:srgbClr val="8C8C8C">
                    <a:alpha val="100000"/>
                  </a:srgbClr>
                </a:solidFill>
                <a:latin typeface="Pretendard"/>
              </a:defRPr>
            </a:lvl1pPr>
          </a:lstStyle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3E00F1BA-6204-47C5-A84D-9F66DC9A670D}" type="datetime1">
              <a:rPr kumimoji="1" lang="ko-KR" altLang="en-US" sz="1200" b="0" i="0" u="none" baseline="0">
                <a:solidFill>
                  <a:srgbClr val="8C8C8C">
                    <a:alpha val="100000"/>
                  </a:srgbClr>
                </a:solidFill>
                <a:latin typeface="Pretendard"/>
              </a:rPr>
              <a:pPr marL="0" lvl="0" indent="0" algn="l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</a:pPr>
              <a:t>2022-11-07</a:t>
            </a:fld>
            <a:endParaRPr kumimoji="1" lang="ko-KR" altLang="en-US" sz="1200" b="0" i="0" u="none" baseline="0">
              <a:solidFill>
                <a:srgbClr val="8C8C8C">
                  <a:alpha val="100000"/>
                </a:srgbClr>
              </a:solidFill>
              <a:latin typeface="Pretendard"/>
            </a:endParaRPr>
          </a:p>
        </p:txBody>
      </p:sp>
      <p:sp>
        <p:nvSpPr>
          <p:cNvPr id="4103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6276" y="6353597"/>
            <a:ext cx="4114030" cy="36504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ct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ko-KR" altLang="en-US" sz="1200" b="0" i="0" u="none" baseline="0">
                <a:solidFill>
                  <a:srgbClr val="8C8C8C">
                    <a:alpha val="100000"/>
                  </a:srgbClr>
                </a:solidFill>
                <a:latin typeface="Pretendard"/>
              </a:defRPr>
            </a:lvl1pPr>
          </a:lstStyle>
          <a:p>
            <a:pPr marL="0" lvl="0" indent="0" algn="ct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kumimoji="1" lang="ko-KR" altLang="en-US" sz="1200" b="0" i="0" u="none" baseline="0">
              <a:solidFill>
                <a:srgbClr val="8C8C8C">
                  <a:alpha val="100000"/>
                </a:srgbClr>
              </a:solidFill>
              <a:latin typeface="Pretendard"/>
            </a:endParaRPr>
          </a:p>
        </p:txBody>
      </p:sp>
      <p:sp>
        <p:nvSpPr>
          <p:cNvPr id="4104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07453" y="6353597"/>
            <a:ext cx="2742705" cy="36504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en-US" altLang="ko-KR" sz="1200" b="0" i="0" u="none" baseline="0">
                <a:solidFill>
                  <a:srgbClr val="8C8C8C">
                    <a:alpha val="100000"/>
                  </a:srgbClr>
                </a:solidFill>
                <a:latin typeface="Pretendard"/>
              </a:defRPr>
            </a:lvl1pPr>
          </a:lstStyle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7BCDA7B7-88A8-4A17-8460-DDFD655DBE13}" type="slidenum">
              <a:rPr kumimoji="1" lang="en-US" altLang="ko-KR" sz="1200" b="0" i="0" u="none" baseline="0">
                <a:solidFill>
                  <a:srgbClr val="8C8C8C">
                    <a:alpha val="100000"/>
                  </a:srgbClr>
                </a:solidFill>
                <a:latin typeface="Pretendard"/>
              </a:rPr>
              <a:pPr marL="0" lvl="0" indent="0" algn="r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</a:pPr>
              <a:t>‹#›</a:t>
            </a:fld>
            <a:endParaRPr kumimoji="1" lang="en-US" altLang="ko-KR" sz="1200" b="0" i="0" u="none" baseline="0">
              <a:solidFill>
                <a:srgbClr val="8C8C8C">
                  <a:alpha val="100000"/>
                </a:srgbClr>
              </a:solidFill>
              <a:latin typeface="Pretendard"/>
            </a:endParaRPr>
          </a:p>
        </p:txBody>
      </p:sp>
    </p:spTree>
    <p:extLst>
      <p:ext uri="{BB962C8B-B14F-4D97-AF65-F5344CB8AC3E}">
        <p14:creationId xmlns:p14="http://schemas.microsoft.com/office/powerpoint/2010/main" val="25203933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rtl="0" eaLnBrk="1" latinLnBrk="1" hangingPunct="1">
        <a:defRPr>
          <a:solidFill>
            <a:schemeClr val="tx2"/>
          </a:solidFill>
        </a:defRPr>
      </a:lvl2pPr>
      <a:lvl3pPr rtl="0" eaLnBrk="1" latinLnBrk="1" hangingPunct="1">
        <a:defRPr>
          <a:solidFill>
            <a:schemeClr val="tx2"/>
          </a:solidFill>
        </a:defRPr>
      </a:lvl3pPr>
      <a:lvl4pPr rtl="0" eaLnBrk="1" latinLnBrk="1" hangingPunct="1">
        <a:defRPr>
          <a:solidFill>
            <a:schemeClr val="tx2"/>
          </a:solidFill>
        </a:defRPr>
      </a:lvl4pPr>
      <a:lvl5pPr rtl="0" eaLnBrk="1" latinLnBrk="1" hangingPunct="1">
        <a:defRPr>
          <a:solidFill>
            <a:schemeClr val="tx2"/>
          </a:solidFill>
        </a:defRPr>
      </a:lvl5pPr>
      <a:lvl6pPr rtl="0" eaLnBrk="1" latinLnBrk="1" hangingPunct="1">
        <a:defRPr>
          <a:solidFill>
            <a:schemeClr val="tx2"/>
          </a:solidFill>
        </a:defRPr>
      </a:lvl6pPr>
      <a:lvl7pPr rtl="0" eaLnBrk="1" latinLnBrk="1" hangingPunct="1">
        <a:defRPr>
          <a:solidFill>
            <a:schemeClr val="tx2"/>
          </a:solidFill>
        </a:defRPr>
      </a:lvl7pPr>
      <a:lvl8pPr rtl="0" eaLnBrk="1" latinLnBrk="1" hangingPunct="1">
        <a:defRPr>
          <a:solidFill>
            <a:schemeClr val="tx2"/>
          </a:solidFill>
        </a:defRPr>
      </a:lvl8pPr>
      <a:lvl9pPr rtl="0"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한컴오피스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330" y="274525"/>
            <a:ext cx="10967961" cy="11425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330" y="1599543"/>
            <a:ext cx="10967961" cy="45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ko-KR" altLang="en-US"/>
          </a:p>
        </p:txBody>
      </p:sp>
      <p:sp>
        <p:nvSpPr>
          <p:cNvPr id="5126" name="날짜 개체 틀 3"/>
          <p:cNvSpPr>
            <a:spLocks noGrp="1"/>
          </p:cNvSpPr>
          <p:nvPr>
            <p:ph type="dt" sz="half" idx="2"/>
          </p:nvPr>
        </p:nvSpPr>
        <p:spPr>
          <a:xfrm>
            <a:off x="836481" y="6353597"/>
            <a:ext cx="2742649" cy="36504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ko-KR" altLang="en-US" sz="1200" b="0" i="0" u="none" baseline="0">
                <a:solidFill>
                  <a:srgbClr val="8C8C8C">
                    <a:alpha val="100000"/>
                  </a:srgbClr>
                </a:solidFill>
                <a:latin typeface="Pretendard"/>
              </a:defRPr>
            </a:lvl1pPr>
          </a:lstStyle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DEB1C8C5-45BD-4CEA-B4AB-86225F4B4DB8}" type="datetime1">
              <a:rPr kumimoji="1" lang="ko-KR" altLang="en-US" sz="1200" b="0" i="0" u="none" baseline="0">
                <a:solidFill>
                  <a:srgbClr val="8C8C8C">
                    <a:alpha val="100000"/>
                  </a:srgbClr>
                </a:solidFill>
                <a:latin typeface="Pretendard"/>
              </a:rPr>
              <a:pPr marL="0" lvl="0" indent="0" algn="l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</a:pPr>
              <a:t>2022-11-07</a:t>
            </a:fld>
            <a:endParaRPr kumimoji="1" lang="ko-KR" altLang="en-US" sz="1200" b="0" i="0" u="none" baseline="0">
              <a:solidFill>
                <a:srgbClr val="8C8C8C">
                  <a:alpha val="100000"/>
                </a:srgbClr>
              </a:solidFill>
              <a:latin typeface="Pretendard"/>
            </a:endParaRPr>
          </a:p>
        </p:txBody>
      </p:sp>
      <p:sp>
        <p:nvSpPr>
          <p:cNvPr id="5127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6276" y="6353597"/>
            <a:ext cx="4114030" cy="36504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ct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ko-KR" altLang="en-US" sz="1200" b="0" i="0" u="none" baseline="0">
                <a:solidFill>
                  <a:srgbClr val="8C8C8C">
                    <a:alpha val="100000"/>
                  </a:srgbClr>
                </a:solidFill>
                <a:latin typeface="Pretendard"/>
              </a:defRPr>
            </a:lvl1pPr>
          </a:lstStyle>
          <a:p>
            <a:pPr marL="0" lvl="0" indent="0" algn="ct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kumimoji="1" lang="ko-KR" altLang="en-US" sz="1200" b="0" i="0" u="none" baseline="0">
              <a:solidFill>
                <a:srgbClr val="8C8C8C">
                  <a:alpha val="100000"/>
                </a:srgbClr>
              </a:solidFill>
              <a:latin typeface="Pretendard"/>
            </a:endParaRPr>
          </a:p>
        </p:txBody>
      </p:sp>
      <p:sp>
        <p:nvSpPr>
          <p:cNvPr id="5128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07453" y="6353597"/>
            <a:ext cx="2742705" cy="36504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en-US" altLang="ko-KR" sz="1200" b="0" i="0" u="none" baseline="0">
                <a:solidFill>
                  <a:srgbClr val="8C8C8C">
                    <a:alpha val="100000"/>
                  </a:srgbClr>
                </a:solidFill>
                <a:latin typeface="Pretendard"/>
              </a:defRPr>
            </a:lvl1pPr>
          </a:lstStyle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41A7B57A-CE71-4821-8033-D2FC0589736D}" type="slidenum">
              <a:rPr kumimoji="1" lang="en-US" altLang="ko-KR" sz="1200" b="0" i="0" u="none" baseline="0">
                <a:solidFill>
                  <a:srgbClr val="8C8C8C">
                    <a:alpha val="100000"/>
                  </a:srgbClr>
                </a:solidFill>
                <a:latin typeface="Pretendard"/>
              </a:rPr>
              <a:pPr marL="0" lvl="0" indent="0" algn="r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</a:pPr>
              <a:t>‹#›</a:t>
            </a:fld>
            <a:endParaRPr kumimoji="1" lang="en-US" altLang="ko-KR" sz="1200" b="0" i="0" u="none" baseline="0">
              <a:solidFill>
                <a:srgbClr val="8C8C8C">
                  <a:alpha val="100000"/>
                </a:srgbClr>
              </a:solidFill>
              <a:latin typeface="Pretendard"/>
            </a:endParaRPr>
          </a:p>
        </p:txBody>
      </p:sp>
    </p:spTree>
    <p:extLst>
      <p:ext uri="{BB962C8B-B14F-4D97-AF65-F5344CB8AC3E}">
        <p14:creationId xmlns:p14="http://schemas.microsoft.com/office/powerpoint/2010/main" val="20472702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rtl="0" eaLnBrk="1" latinLnBrk="1" hangingPunct="1">
        <a:defRPr>
          <a:solidFill>
            <a:schemeClr val="tx2"/>
          </a:solidFill>
        </a:defRPr>
      </a:lvl2pPr>
      <a:lvl3pPr rtl="0" eaLnBrk="1" latinLnBrk="1" hangingPunct="1">
        <a:defRPr>
          <a:solidFill>
            <a:schemeClr val="tx2"/>
          </a:solidFill>
        </a:defRPr>
      </a:lvl3pPr>
      <a:lvl4pPr rtl="0" eaLnBrk="1" latinLnBrk="1" hangingPunct="1">
        <a:defRPr>
          <a:solidFill>
            <a:schemeClr val="tx2"/>
          </a:solidFill>
        </a:defRPr>
      </a:lvl4pPr>
      <a:lvl5pPr rtl="0" eaLnBrk="1" latinLnBrk="1" hangingPunct="1">
        <a:defRPr>
          <a:solidFill>
            <a:schemeClr val="tx2"/>
          </a:solidFill>
        </a:defRPr>
      </a:lvl5pPr>
      <a:lvl6pPr rtl="0" eaLnBrk="1" latinLnBrk="1" hangingPunct="1">
        <a:defRPr>
          <a:solidFill>
            <a:schemeClr val="tx2"/>
          </a:solidFill>
        </a:defRPr>
      </a:lvl6pPr>
      <a:lvl7pPr rtl="0" eaLnBrk="1" latinLnBrk="1" hangingPunct="1">
        <a:defRPr>
          <a:solidFill>
            <a:schemeClr val="tx2"/>
          </a:solidFill>
        </a:defRPr>
      </a:lvl7pPr>
      <a:lvl8pPr rtl="0" eaLnBrk="1" latinLnBrk="1" hangingPunct="1">
        <a:defRPr>
          <a:solidFill>
            <a:schemeClr val="tx2"/>
          </a:solidFill>
        </a:defRPr>
      </a:lvl8pPr>
      <a:lvl9pPr rtl="0"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17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1.png"/><Relationship Id="rId11" Type="http://schemas.openxmlformats.org/officeDocument/2006/relationships/image" Target="../media/image16.jpe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0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1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8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AABD3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8" name="TextBox 6147"/>
          <p:cNvSpPr txBox="1"/>
          <p:nvPr/>
        </p:nvSpPr>
        <p:spPr>
          <a:xfrm>
            <a:off x="465071" y="320615"/>
            <a:ext cx="8366393" cy="1107996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6600" i="0" u="none" baseline="0">
                <a:solidFill>
                  <a:srgbClr val="FFFFFF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취미모집 플랫폼 개발</a:t>
            </a:r>
            <a:endParaRPr kumimoji="0" lang="ko-KR" altLang="en-US" sz="6600" i="0" u="none">
              <a:solidFill>
                <a:srgbClr val="FFFFFF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6149" name="TextBox 6148"/>
          <p:cNvSpPr txBox="1"/>
          <p:nvPr/>
        </p:nvSpPr>
        <p:spPr>
          <a:xfrm>
            <a:off x="7894294" y="2707763"/>
            <a:ext cx="4093607" cy="70788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ko-KR" sz="2000" b="1" i="0" u="none" baseline="0">
                <a:solidFill>
                  <a:srgbClr val="FFFFFF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3</a:t>
            </a:r>
            <a:r>
              <a:rPr kumimoji="0" lang="ko-KR" altLang="en-US" sz="2000" b="1" i="0" u="none" baseline="0">
                <a:solidFill>
                  <a:srgbClr val="FFFFFF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조 김나영, 김민지, 전은주, 최예정</a:t>
            </a:r>
            <a:endParaRPr kumimoji="0" lang="ko-KR" altLang="en-US" sz="2000" b="1" i="0" u="none">
              <a:solidFill>
                <a:srgbClr val="FFFFFF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cxnSp>
        <p:nvCxnSpPr>
          <p:cNvPr id="6150" name="직선 연결선 6149"/>
          <p:cNvCxnSpPr/>
          <p:nvPr/>
        </p:nvCxnSpPr>
        <p:spPr>
          <a:xfrm>
            <a:off x="512683" y="2541148"/>
            <a:ext cx="11696115" cy="0"/>
          </a:xfrm>
          <a:prstGeom prst="line">
            <a:avLst/>
          </a:prstGeom>
          <a:noFill/>
          <a:ln w="3181" cap="flat" cmpd="sng" algn="ctr">
            <a:solidFill>
              <a:srgbClr val="FFFFFF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</p:cxn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478888" y="1554710"/>
            <a:ext cx="2657802" cy="1032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24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6" name="TextBox 13315"/>
          <p:cNvSpPr txBox="1"/>
          <p:nvPr/>
        </p:nvSpPr>
        <p:spPr>
          <a:xfrm>
            <a:off x="142837" y="271440"/>
            <a:ext cx="771621" cy="338554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600" b="0" i="0" u="none" baseline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Part 3</a:t>
            </a:r>
            <a:endParaRPr kumimoji="1" lang="en-US" altLang="ko-KR" sz="1600" b="0" i="0" u="none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3317" name="TextBox 13316"/>
          <p:cNvSpPr txBox="1"/>
          <p:nvPr/>
        </p:nvSpPr>
        <p:spPr>
          <a:xfrm>
            <a:off x="1161841" y="271440"/>
            <a:ext cx="4499616" cy="95410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800" b="1" i="0" u="none" baseline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운영시스템(S / W)아키텍쳐</a:t>
            </a:r>
            <a:endParaRPr kumimoji="0" lang="ko-KR" altLang="en-US" sz="2800" b="1" i="0" u="none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3318" name="양쪽 대괄호 13317"/>
          <p:cNvSpPr/>
          <p:nvPr/>
        </p:nvSpPr>
        <p:spPr>
          <a:xfrm>
            <a:off x="1153915" y="1818925"/>
            <a:ext cx="9878808" cy="3591857"/>
          </a:xfrm>
          <a:prstGeom prst="bracketPair">
            <a:avLst>
              <a:gd name="adj" fmla="val 12239"/>
            </a:avLst>
          </a:prstGeom>
          <a:noFill/>
          <a:ln w="6363" cap="flat" cmpd="sng" algn="ctr">
            <a:solidFill>
              <a:srgbClr val="576271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u="none" baseline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13320" name="그림 13319"/>
          <p:cNvPicPr>
            <a:picLocks noChangeAspect="1"/>
          </p:cNvPicPr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3882217" y="4176352"/>
            <a:ext cx="1290445" cy="949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21" name="그림 13320"/>
          <p:cNvPicPr>
            <a:picLocks noChangeAspect="1"/>
          </p:cNvPicPr>
          <p:nvPr/>
        </p:nvPicPr>
        <p:blipFill rotWithShape="1">
          <a:blip r:embed="rId4">
            <a:lum/>
          </a:blip>
          <a:stretch>
            <a:fillRect/>
          </a:stretch>
        </p:blipFill>
        <p:spPr>
          <a:xfrm>
            <a:off x="3195356" y="2083192"/>
            <a:ext cx="2409363" cy="8856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22" name="그림 13321"/>
          <p:cNvPicPr>
            <a:picLocks noChangeAspect="1"/>
          </p:cNvPicPr>
          <p:nvPr/>
        </p:nvPicPr>
        <p:blipFill rotWithShape="1">
          <a:blip r:embed="rId5">
            <a:lum/>
          </a:blip>
          <a:srcRect l="33950" r="32880"/>
          <a:stretch>
            <a:fillRect/>
          </a:stretch>
        </p:blipFill>
        <p:spPr>
          <a:xfrm>
            <a:off x="8638523" y="3790370"/>
            <a:ext cx="884093" cy="13808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23" name="그림 13322"/>
          <p:cNvPicPr>
            <a:picLocks noChangeAspect="1"/>
          </p:cNvPicPr>
          <p:nvPr/>
        </p:nvPicPr>
        <p:blipFill rotWithShape="1">
          <a:blip r:embed="rId6">
            <a:lum/>
          </a:blip>
          <a:stretch>
            <a:fillRect/>
          </a:stretch>
        </p:blipFill>
        <p:spPr>
          <a:xfrm>
            <a:off x="9641857" y="3744742"/>
            <a:ext cx="1238032" cy="13332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24" name="그림 13323"/>
          <p:cNvPicPr>
            <a:picLocks noChangeAspect="1"/>
          </p:cNvPicPr>
          <p:nvPr/>
        </p:nvPicPr>
        <p:blipFill rotWithShape="1">
          <a:blip r:embed="rId7">
            <a:lum/>
          </a:blip>
          <a:srcRect l="21913" r="15018"/>
          <a:stretch/>
        </p:blipFill>
        <p:spPr>
          <a:xfrm>
            <a:off x="5739981" y="2009167"/>
            <a:ext cx="1799893" cy="168563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325" name="Group 1"/>
          <p:cNvGrpSpPr/>
          <p:nvPr/>
        </p:nvGrpSpPr>
        <p:grpSpPr>
          <a:xfrm>
            <a:off x="8801018" y="2315113"/>
            <a:ext cx="2007812" cy="868241"/>
            <a:chOff x="7866196" y="2018919"/>
            <a:chExt cx="2007812" cy="868241"/>
          </a:xfrm>
        </p:grpSpPr>
        <p:pic>
          <p:nvPicPr>
            <p:cNvPr id="13326" name="그림 13325"/>
            <p:cNvPicPr>
              <a:picLocks noChangeAspect="1"/>
            </p:cNvPicPr>
            <p:nvPr/>
          </p:nvPicPr>
          <p:blipFill rotWithShape="1">
            <a:blip r:embed="rId8">
              <a:lum/>
            </a:blip>
            <a:stretch>
              <a:fillRect/>
            </a:stretch>
          </p:blipFill>
          <p:spPr>
            <a:xfrm>
              <a:off x="8858241" y="2028464"/>
              <a:ext cx="1015767" cy="8586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327" name="그림 13326"/>
            <p:cNvPicPr>
              <a:picLocks noChangeAspect="1"/>
            </p:cNvPicPr>
            <p:nvPr/>
          </p:nvPicPr>
          <p:blipFill rotWithShape="1">
            <a:blip r:embed="rId9">
              <a:lum/>
            </a:blip>
            <a:stretch>
              <a:fillRect/>
            </a:stretch>
          </p:blipFill>
          <p:spPr>
            <a:xfrm>
              <a:off x="7866196" y="2063350"/>
              <a:ext cx="680917" cy="8158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328" name="그림 13327"/>
            <p:cNvPicPr>
              <a:picLocks noChangeAspect="1"/>
            </p:cNvPicPr>
            <p:nvPr/>
          </p:nvPicPr>
          <p:blipFill rotWithShape="1">
            <a:blip r:embed="rId10">
              <a:lum/>
            </a:blip>
            <a:stretch>
              <a:fillRect/>
            </a:stretch>
          </p:blipFill>
          <p:spPr>
            <a:xfrm>
              <a:off x="8280473" y="2018919"/>
              <a:ext cx="1014204" cy="85869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3332" name="그림 13331"/>
          <p:cNvPicPr>
            <a:picLocks noChangeAspect="1"/>
          </p:cNvPicPr>
          <p:nvPr/>
        </p:nvPicPr>
        <p:blipFill rotWithShape="1">
          <a:blip r:embed="rId11">
            <a:lum/>
          </a:blip>
          <a:stretch>
            <a:fillRect/>
          </a:stretch>
        </p:blipFill>
        <p:spPr>
          <a:xfrm>
            <a:off x="6623877" y="3744742"/>
            <a:ext cx="2212550" cy="154915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334" name="직선 연결선 13333"/>
          <p:cNvCxnSpPr/>
          <p:nvPr/>
        </p:nvCxnSpPr>
        <p:spPr>
          <a:xfrm>
            <a:off x="142837" y="176160"/>
            <a:ext cx="12056473" cy="0"/>
          </a:xfrm>
          <a:prstGeom prst="line">
            <a:avLst/>
          </a:prstGeom>
          <a:noFill/>
          <a:ln w="76470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</p:cxnSp>
      <p:cxnSp>
        <p:nvCxnSpPr>
          <p:cNvPr id="18" name="직선 연결선 17"/>
          <p:cNvCxnSpPr/>
          <p:nvPr/>
        </p:nvCxnSpPr>
        <p:spPr>
          <a:xfrm>
            <a:off x="142837" y="6734551"/>
            <a:ext cx="12056473" cy="0"/>
          </a:xfrm>
          <a:prstGeom prst="line">
            <a:avLst/>
          </a:prstGeom>
          <a:noFill/>
          <a:ln w="3181" cap="flat" cmpd="sng" algn="ctr">
            <a:solidFill>
              <a:srgbClr val="C5C5E1"/>
            </a:solidFill>
            <a:prstDash val="solid"/>
            <a:miter/>
            <a:headEnd w="med" len="med"/>
            <a:tailEnd w="med" len="med"/>
          </a:ln>
        </p:spPr>
      </p:cxnSp>
      <p:pic>
        <p:nvPicPr>
          <p:cNvPr id="1028" name="Picture 4" descr="Visual Studio Code 기능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9249" y="3222830"/>
            <a:ext cx="1273565" cy="1135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819C426-920E-09EA-4D9D-625F5F564D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582" y="4512538"/>
            <a:ext cx="2052898" cy="519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 descr="스프링 (STS) 설치">
            <a:extLst>
              <a:ext uri="{FF2B5EF4-FFF2-40B4-BE49-F238E27FC236}">
                <a16:creationId xmlns:a16="http://schemas.microsoft.com/office/drawing/2014/main" id="{A1971F0D-15A9-6C25-F3A6-ED527274C4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8063" y="2174179"/>
            <a:ext cx="950091" cy="1000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Mybatis] Map안에 List 순회하기">
            <a:extLst>
              <a:ext uri="{FF2B5EF4-FFF2-40B4-BE49-F238E27FC236}">
                <a16:creationId xmlns:a16="http://schemas.microsoft.com/office/drawing/2014/main" id="{6C2192E5-F660-0C2B-EF64-0D3BB0555F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56" t="24827" r="11758" b="19192"/>
          <a:stretch/>
        </p:blipFill>
        <p:spPr bwMode="auto">
          <a:xfrm>
            <a:off x="3113305" y="3318042"/>
            <a:ext cx="2336468" cy="815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다음 우편번호 찾기 API">
            <a:extLst>
              <a:ext uri="{FF2B5EF4-FFF2-40B4-BE49-F238E27FC236}">
                <a16:creationId xmlns:a16="http://schemas.microsoft.com/office/drawing/2014/main" id="{A596E7A5-6214-FE22-6563-00642C1B02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3193" y="3885042"/>
            <a:ext cx="1629714" cy="1429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웹 / 제이쿼리(jQuery) 자주 쓰이는 함수 모음zip / 제이쿼리 메소드 / 제이쿼리 이벤트 함수/ HTML제어 메소드"/>
          <p:cNvPicPr>
            <a:picLocks noChangeAspect="1" noChangeArrowheads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45" t="19529" r="28513" b="21097"/>
          <a:stretch/>
        </p:blipFill>
        <p:spPr bwMode="auto">
          <a:xfrm>
            <a:off x="7421584" y="2458969"/>
            <a:ext cx="1008378" cy="752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6947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/>
          <p:cNvCxnSpPr/>
          <p:nvPr/>
        </p:nvCxnSpPr>
        <p:spPr>
          <a:xfrm>
            <a:off x="142837" y="6734551"/>
            <a:ext cx="12056473" cy="0"/>
          </a:xfrm>
          <a:prstGeom prst="line">
            <a:avLst/>
          </a:prstGeom>
          <a:noFill/>
          <a:ln w="3181" cap="flat" cmpd="sng" algn="ctr">
            <a:solidFill>
              <a:srgbClr val="C5C5E1"/>
            </a:solidFill>
            <a:prstDash val="solid"/>
            <a:miter/>
            <a:headEnd w="med" len="med"/>
            <a:tailEnd w="med" len="med"/>
          </a:ln>
        </p:spPr>
      </p:cxnSp>
      <p:cxnSp>
        <p:nvCxnSpPr>
          <p:cNvPr id="12" name="직선 연결선 11"/>
          <p:cNvCxnSpPr/>
          <p:nvPr/>
        </p:nvCxnSpPr>
        <p:spPr>
          <a:xfrm>
            <a:off x="142837" y="176160"/>
            <a:ext cx="12056473" cy="0"/>
          </a:xfrm>
          <a:prstGeom prst="line">
            <a:avLst/>
          </a:prstGeom>
          <a:noFill/>
          <a:ln w="76470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13" name="TextBox 12"/>
          <p:cNvSpPr txBox="1"/>
          <p:nvPr/>
        </p:nvSpPr>
        <p:spPr>
          <a:xfrm>
            <a:off x="142837" y="271440"/>
            <a:ext cx="771621" cy="338554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600" b="0" i="0" u="none" baseline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Part 3</a:t>
            </a:r>
            <a:endParaRPr kumimoji="1" lang="en-US" altLang="ko-KR" sz="1600" b="0" i="0" u="none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161841" y="271440"/>
            <a:ext cx="4461478" cy="523220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lvl="0" defTabSz="1028836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ko-KR" altLang="en-US" sz="2800" b="1" i="0" u="none" baseline="0" dirty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개발 일정 </a:t>
            </a:r>
            <a:r>
              <a:rPr lang="en-US" altLang="ko-KR" sz="2800" b="1" dirty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(10.19 ~ 11.03)</a:t>
            </a:r>
            <a:endParaRPr lang="en-US" altLang="ko-KR" sz="2000" b="1" dirty="0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9892381" y="6498052"/>
            <a:ext cx="2295821" cy="230832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ⓒSaebyeol Yu. Saebyeol</a:t>
            </a:r>
            <a:r>
              <a:rPr kumimoji="1" lang="ko-KR" altLang="en-US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’</a:t>
            </a: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 PowerPoint</a:t>
            </a:r>
            <a:endParaRPr kumimoji="1" lang="ko-KR" altLang="en-US" sz="900" b="0" i="0" u="none">
              <a:solidFill>
                <a:srgbClr val="404040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EE31BC36-FC17-AD29-EEEC-6E2EF0C317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5243150"/>
              </p:ext>
            </p:extLst>
          </p:nvPr>
        </p:nvGraphicFramePr>
        <p:xfrm>
          <a:off x="458651" y="1695922"/>
          <a:ext cx="11424844" cy="3015187"/>
        </p:xfrm>
        <a:graphic>
          <a:graphicData uri="http://schemas.openxmlformats.org/drawingml/2006/table">
            <a:tbl>
              <a:tblPr>
                <a:tableStyleId>{912C8C85-51F0-491E-9774-3900AFEF0FD7}</a:tableStyleId>
              </a:tblPr>
              <a:tblGrid>
                <a:gridCol w="1063692">
                  <a:extLst>
                    <a:ext uri="{9D8B030D-6E8A-4147-A177-3AD203B41FA5}">
                      <a16:colId xmlns:a16="http://schemas.microsoft.com/office/drawing/2014/main" val="2397208573"/>
                    </a:ext>
                  </a:extLst>
                </a:gridCol>
                <a:gridCol w="856448">
                  <a:extLst>
                    <a:ext uri="{9D8B030D-6E8A-4147-A177-3AD203B41FA5}">
                      <a16:colId xmlns:a16="http://schemas.microsoft.com/office/drawing/2014/main" val="1825898611"/>
                    </a:ext>
                  </a:extLst>
                </a:gridCol>
                <a:gridCol w="864064">
                  <a:extLst>
                    <a:ext uri="{9D8B030D-6E8A-4147-A177-3AD203B41FA5}">
                      <a16:colId xmlns:a16="http://schemas.microsoft.com/office/drawing/2014/main" val="1051596732"/>
                    </a:ext>
                  </a:extLst>
                </a:gridCol>
                <a:gridCol w="864064">
                  <a:extLst>
                    <a:ext uri="{9D8B030D-6E8A-4147-A177-3AD203B41FA5}">
                      <a16:colId xmlns:a16="http://schemas.microsoft.com/office/drawing/2014/main" val="1072831606"/>
                    </a:ext>
                  </a:extLst>
                </a:gridCol>
                <a:gridCol w="864064">
                  <a:extLst>
                    <a:ext uri="{9D8B030D-6E8A-4147-A177-3AD203B41FA5}">
                      <a16:colId xmlns:a16="http://schemas.microsoft.com/office/drawing/2014/main" val="3142037255"/>
                    </a:ext>
                  </a:extLst>
                </a:gridCol>
                <a:gridCol w="864064">
                  <a:extLst>
                    <a:ext uri="{9D8B030D-6E8A-4147-A177-3AD203B41FA5}">
                      <a16:colId xmlns:a16="http://schemas.microsoft.com/office/drawing/2014/main" val="2258093419"/>
                    </a:ext>
                  </a:extLst>
                </a:gridCol>
                <a:gridCol w="864064">
                  <a:extLst>
                    <a:ext uri="{9D8B030D-6E8A-4147-A177-3AD203B41FA5}">
                      <a16:colId xmlns:a16="http://schemas.microsoft.com/office/drawing/2014/main" val="3916966584"/>
                    </a:ext>
                  </a:extLst>
                </a:gridCol>
                <a:gridCol w="864064">
                  <a:extLst>
                    <a:ext uri="{9D8B030D-6E8A-4147-A177-3AD203B41FA5}">
                      <a16:colId xmlns:a16="http://schemas.microsoft.com/office/drawing/2014/main" val="1279653660"/>
                    </a:ext>
                  </a:extLst>
                </a:gridCol>
                <a:gridCol w="864064">
                  <a:extLst>
                    <a:ext uri="{9D8B030D-6E8A-4147-A177-3AD203B41FA5}">
                      <a16:colId xmlns:a16="http://schemas.microsoft.com/office/drawing/2014/main" val="2709694270"/>
                    </a:ext>
                  </a:extLst>
                </a:gridCol>
                <a:gridCol w="864064">
                  <a:extLst>
                    <a:ext uri="{9D8B030D-6E8A-4147-A177-3AD203B41FA5}">
                      <a16:colId xmlns:a16="http://schemas.microsoft.com/office/drawing/2014/main" val="3147108197"/>
                    </a:ext>
                  </a:extLst>
                </a:gridCol>
                <a:gridCol w="864064">
                  <a:extLst>
                    <a:ext uri="{9D8B030D-6E8A-4147-A177-3AD203B41FA5}">
                      <a16:colId xmlns:a16="http://schemas.microsoft.com/office/drawing/2014/main" val="3533172892"/>
                    </a:ext>
                  </a:extLst>
                </a:gridCol>
                <a:gridCol w="864064">
                  <a:extLst>
                    <a:ext uri="{9D8B030D-6E8A-4147-A177-3AD203B41FA5}">
                      <a16:colId xmlns:a16="http://schemas.microsoft.com/office/drawing/2014/main" val="4189696666"/>
                    </a:ext>
                  </a:extLst>
                </a:gridCol>
                <a:gridCol w="864064">
                  <a:extLst>
                    <a:ext uri="{9D8B030D-6E8A-4147-A177-3AD203B41FA5}">
                      <a16:colId xmlns:a16="http://schemas.microsoft.com/office/drawing/2014/main" val="600544098"/>
                    </a:ext>
                  </a:extLst>
                </a:gridCol>
              </a:tblGrid>
              <a:tr h="430741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개발</a:t>
                      </a:r>
                      <a:endParaRPr lang="en-US" altLang="ko-KR" sz="1800" b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 fontAlgn="ctr"/>
                      <a:r>
                        <a:rPr lang="ko-KR" altLang="en-US" sz="18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일정</a:t>
                      </a:r>
                      <a:endParaRPr lang="ko-KR" altLang="en-US" sz="18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9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  <a:r>
                        <a:rPr lang="ko-KR" altLang="en-US" sz="18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</a:t>
                      </a:r>
                      <a:endParaRPr lang="ko-KR" altLang="en-US" sz="18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u="none" strike="noStrike" dirty="0">
                          <a:effectLst/>
                          <a:latin typeface="+mj-lt"/>
                        </a:rPr>
                        <a:t>11</a:t>
                      </a:r>
                      <a:r>
                        <a:rPr lang="ko-KR" altLang="en-US" sz="1800" b="0" u="none" strike="noStrike" dirty="0">
                          <a:effectLst/>
                          <a:latin typeface="+mj-lt"/>
                        </a:rPr>
                        <a:t>월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4194928"/>
                  </a:ext>
                </a:extLst>
              </a:tr>
              <a:tr h="430741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u="none" strike="noStrike" dirty="0">
                          <a:effectLst/>
                          <a:latin typeface="+mj-lt"/>
                        </a:rPr>
                        <a:t>19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u="none" strike="noStrike" dirty="0">
                          <a:effectLst/>
                          <a:latin typeface="+mj-lt"/>
                        </a:rPr>
                        <a:t>20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u="none" strike="noStrike">
                          <a:effectLst/>
                          <a:latin typeface="+mj-lt"/>
                        </a:rPr>
                        <a:t>21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u="none" strike="noStrike">
                          <a:effectLst/>
                          <a:latin typeface="+mj-lt"/>
                        </a:rPr>
                        <a:t>24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u="none" strike="noStrike">
                          <a:effectLst/>
                          <a:latin typeface="+mj-lt"/>
                        </a:rPr>
                        <a:t>25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u="none" strike="noStrike">
                          <a:effectLst/>
                          <a:latin typeface="+mj-lt"/>
                        </a:rPr>
                        <a:t>26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u="none" strike="noStrike" dirty="0">
                          <a:effectLst/>
                          <a:latin typeface="+mj-lt"/>
                        </a:rPr>
                        <a:t>27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u="none" strike="noStrike" dirty="0">
                          <a:effectLst/>
                          <a:latin typeface="+mj-lt"/>
                        </a:rPr>
                        <a:t>28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u="none" strike="noStrike" dirty="0">
                          <a:effectLst/>
                          <a:latin typeface="+mj-lt"/>
                        </a:rPr>
                        <a:t>31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u="none" strike="noStrike">
                          <a:effectLst/>
                          <a:latin typeface="+mj-lt"/>
                        </a:rPr>
                        <a:t>1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u="none" strike="noStrike" dirty="0">
                          <a:effectLst/>
                          <a:latin typeface="+mj-lt"/>
                        </a:rPr>
                        <a:t>2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u="none" strike="noStrike" dirty="0">
                          <a:effectLst/>
                          <a:latin typeface="+mj-lt"/>
                        </a:rPr>
                        <a:t>3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340942"/>
                  </a:ext>
                </a:extLst>
              </a:tr>
              <a:tr h="43074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u="none" strike="noStrike" dirty="0">
                          <a:effectLst/>
                          <a:latin typeface="+mj-lt"/>
                        </a:rPr>
                        <a:t>개발계획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9600705"/>
                  </a:ext>
                </a:extLst>
              </a:tr>
              <a:tr h="43074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u="none" strike="noStrike">
                          <a:effectLst/>
                          <a:latin typeface="+mj-lt"/>
                        </a:rPr>
                        <a:t>DB </a:t>
                      </a:r>
                      <a:r>
                        <a:rPr lang="ko-KR" altLang="en-US" sz="1800" b="0" u="none" strike="noStrike">
                          <a:effectLst/>
                          <a:latin typeface="+mj-lt"/>
                        </a:rPr>
                        <a:t>설계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34451591"/>
                  </a:ext>
                </a:extLst>
              </a:tr>
              <a:tr h="43074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u="none" strike="noStrike">
                          <a:effectLst/>
                          <a:latin typeface="+mj-lt"/>
                        </a:rPr>
                        <a:t>백엔드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5463650"/>
                  </a:ext>
                </a:extLst>
              </a:tr>
              <a:tr h="43074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u="none" strike="noStrike">
                          <a:effectLst/>
                          <a:latin typeface="+mj-lt"/>
                        </a:rPr>
                        <a:t>프론트엔드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9941915"/>
                  </a:ext>
                </a:extLst>
              </a:tr>
              <a:tr h="43074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u="none" strike="noStrike">
                          <a:effectLst/>
                          <a:latin typeface="+mj-lt"/>
                        </a:rPr>
                        <a:t>통합테스트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04457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58457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AAB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40" name="Group 1"/>
          <p:cNvGrpSpPr/>
          <p:nvPr/>
        </p:nvGrpSpPr>
        <p:grpSpPr>
          <a:xfrm>
            <a:off x="6815487" y="871367"/>
            <a:ext cx="5371095" cy="4482314"/>
            <a:chOff x="6815487" y="871367"/>
            <a:chExt cx="5371096" cy="4482314"/>
          </a:xfrm>
        </p:grpSpPr>
        <p:sp>
          <p:nvSpPr>
            <p:cNvPr id="14341" name="TextBox 14340"/>
            <p:cNvSpPr txBox="1"/>
            <p:nvPr/>
          </p:nvSpPr>
          <p:spPr>
            <a:xfrm>
              <a:off x="6815487" y="871367"/>
              <a:ext cx="1625766" cy="315471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91440" tIns="45720" rIns="91440" bIns="45720" anchor="t">
              <a:spAutoFit/>
            </a:bodyPr>
            <a:lstStyle/>
            <a:p>
              <a:pPr marL="0" lvl="0" indent="0" algn="l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lang="en-US" altLang="ko-KR" sz="19900" b="1">
                  <a:solidFill>
                    <a:srgbClr val="FFFFFF">
                      <a:alpha val="100000"/>
                    </a:srgb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4</a:t>
              </a:r>
              <a:endParaRPr kumimoji="0" lang="en-US" altLang="ko-KR" sz="19900" b="1" i="0" u="none">
                <a:solidFill>
                  <a:srgbClr val="FFFFFF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14342" name="TextBox 14341"/>
            <p:cNvSpPr txBox="1"/>
            <p:nvPr/>
          </p:nvSpPr>
          <p:spPr>
            <a:xfrm>
              <a:off x="6815487" y="3910910"/>
              <a:ext cx="4828567" cy="1200329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91440" tIns="45720" rIns="91440" bIns="45720" anchor="t">
              <a:spAutoFit/>
            </a:bodyPr>
            <a:lstStyle/>
            <a:p>
              <a:pPr defTabSz="1028836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en-US" altLang="ko-KR" sz="3600">
                  <a:solidFill>
                    <a:schemeClr val="bg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Use Case Diagram </a:t>
              </a:r>
              <a:r>
                <a:rPr kumimoji="1" lang="ko-KR" altLang="en-US" sz="3600">
                  <a:solidFill>
                    <a:schemeClr val="bg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및</a:t>
              </a:r>
              <a:endParaRPr kumimoji="1" lang="en-US" altLang="ko-KR" sz="36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defTabSz="1028836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en-US" altLang="ko-KR" sz="3600">
                  <a:solidFill>
                    <a:schemeClr val="bg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ERD / DB Table</a:t>
              </a:r>
            </a:p>
          </p:txBody>
        </p:sp>
        <p:cxnSp>
          <p:nvCxnSpPr>
            <p:cNvPr id="14343" name="직선 연결선 14342"/>
            <p:cNvCxnSpPr/>
            <p:nvPr/>
          </p:nvCxnSpPr>
          <p:spPr>
            <a:xfrm>
              <a:off x="6815487" y="5104456"/>
              <a:ext cx="5371096" cy="0"/>
            </a:xfrm>
            <a:prstGeom prst="line">
              <a:avLst/>
            </a:prstGeom>
            <a:noFill/>
            <a:ln w="76470" cap="flat" cmpd="sng" algn="ctr">
              <a:solidFill>
                <a:srgbClr val="FFFFFF">
                  <a:alpha val="100000"/>
                </a:srgbClr>
              </a:solidFill>
              <a:prstDash val="solid"/>
              <a:miter/>
              <a:headEnd w="med" len="med"/>
              <a:tailEnd w="med" len="med"/>
            </a:ln>
          </p:spPr>
        </p:cxnSp>
        <p:cxnSp>
          <p:nvCxnSpPr>
            <p:cNvPr id="14344" name="직선 연결선 14343"/>
            <p:cNvCxnSpPr/>
            <p:nvPr/>
          </p:nvCxnSpPr>
          <p:spPr>
            <a:xfrm>
              <a:off x="6815487" y="5353681"/>
              <a:ext cx="5371096" cy="0"/>
            </a:xfrm>
            <a:prstGeom prst="line">
              <a:avLst/>
            </a:prstGeom>
            <a:noFill/>
            <a:ln w="3181" cap="flat" cmpd="sng" algn="ctr">
              <a:solidFill>
                <a:srgbClr val="FFFFFF">
                  <a:alpha val="100000"/>
                </a:srgbClr>
              </a:solidFill>
              <a:prstDash val="solid"/>
              <a:miter/>
              <a:headEnd w="med" len="med"/>
              <a:tailEnd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2012546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AAB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ACEBFCE2-BA23-DBE7-2E79-C6538FD0A0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3756" y="461604"/>
            <a:ext cx="9686925" cy="5688561"/>
          </a:xfrm>
          <a:prstGeom prst="rect">
            <a:avLst/>
          </a:prstGeom>
        </p:spPr>
      </p:pic>
      <p:sp>
        <p:nvSpPr>
          <p:cNvPr id="15365" name="TextBox 15364"/>
          <p:cNvSpPr txBox="1"/>
          <p:nvPr/>
        </p:nvSpPr>
        <p:spPr>
          <a:xfrm>
            <a:off x="185703" y="199994"/>
            <a:ext cx="4755484" cy="52322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ko-KR" sz="2800" b="1" i="0" u="none" baseline="0" dirty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Use Case Diagram - </a:t>
            </a:r>
            <a:r>
              <a:rPr kumimoji="0" lang="ko-KR" altLang="en-US" sz="2800" b="1" i="0" u="none" baseline="0" dirty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회원</a:t>
            </a:r>
            <a:endParaRPr kumimoji="0" lang="en-US" altLang="ko-KR" sz="2800" b="1" i="0" u="none" dirty="0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71529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7" name="TextBox 18436"/>
          <p:cNvSpPr txBox="1"/>
          <p:nvPr/>
        </p:nvSpPr>
        <p:spPr>
          <a:xfrm>
            <a:off x="4856850" y="287292"/>
            <a:ext cx="3864861" cy="70787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4000" b="0" i="0" u="none" baseline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회원 ERD</a:t>
            </a:r>
            <a:endParaRPr kumimoji="1" lang="en-US" altLang="ko-KR" sz="4000" b="0" i="0" u="none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142837" y="176160"/>
            <a:ext cx="12056473" cy="0"/>
          </a:xfrm>
          <a:prstGeom prst="line">
            <a:avLst/>
          </a:prstGeom>
          <a:noFill/>
          <a:ln w="76470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5" name="TextBox 4"/>
          <p:cNvSpPr txBox="1"/>
          <p:nvPr/>
        </p:nvSpPr>
        <p:spPr>
          <a:xfrm>
            <a:off x="142837" y="271440"/>
            <a:ext cx="778034" cy="338554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600" b="0" i="0" u="none" baseline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Part 4</a:t>
            </a:r>
            <a:endParaRPr kumimoji="1" lang="en-US" altLang="ko-KR" sz="1600" b="0" i="0" u="none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892381" y="6498052"/>
            <a:ext cx="2295821" cy="230832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ⓒSaebyeol Yu. Saebyeol</a:t>
            </a:r>
            <a:r>
              <a:rPr kumimoji="1" lang="ko-KR" altLang="en-US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’</a:t>
            </a: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 PowerPoint</a:t>
            </a:r>
            <a:endParaRPr kumimoji="1" lang="ko-KR" altLang="en-US" sz="900" b="0" i="0" u="none">
              <a:solidFill>
                <a:srgbClr val="404040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42837" y="6734551"/>
            <a:ext cx="12056473" cy="0"/>
          </a:xfrm>
          <a:prstGeom prst="line">
            <a:avLst/>
          </a:prstGeom>
          <a:noFill/>
          <a:ln w="3181" cap="flat" cmpd="sng" algn="ctr">
            <a:solidFill>
              <a:srgbClr val="C5C5E1"/>
            </a:solidFill>
            <a:prstDash val="solid"/>
            <a:miter/>
            <a:headEnd w="med" len="med"/>
            <a:tailEnd w="med" len="med"/>
          </a:ln>
        </p:spPr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94104FC7-E30B-E6D2-966F-0F5B1C304A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8726" y="1117719"/>
            <a:ext cx="6564693" cy="5109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881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2004531"/>
              </p:ext>
            </p:extLst>
          </p:nvPr>
        </p:nvGraphicFramePr>
        <p:xfrm>
          <a:off x="797719" y="1618456"/>
          <a:ext cx="10591799" cy="3257550"/>
        </p:xfrm>
        <a:graphic>
          <a:graphicData uri="http://schemas.openxmlformats.org/drawingml/2006/table">
            <a:tbl>
              <a:tblPr/>
              <a:tblGrid>
                <a:gridCol w="1534905">
                  <a:extLst>
                    <a:ext uri="{9D8B030D-6E8A-4147-A177-3AD203B41FA5}">
                      <a16:colId xmlns:a16="http://schemas.microsoft.com/office/drawing/2014/main" val="2271020551"/>
                    </a:ext>
                  </a:extLst>
                </a:gridCol>
                <a:gridCol w="2230856">
                  <a:extLst>
                    <a:ext uri="{9D8B030D-6E8A-4147-A177-3AD203B41FA5}">
                      <a16:colId xmlns:a16="http://schemas.microsoft.com/office/drawing/2014/main" val="2218050172"/>
                    </a:ext>
                  </a:extLst>
                </a:gridCol>
                <a:gridCol w="2984008">
                  <a:extLst>
                    <a:ext uri="{9D8B030D-6E8A-4147-A177-3AD203B41FA5}">
                      <a16:colId xmlns:a16="http://schemas.microsoft.com/office/drawing/2014/main" val="1574300718"/>
                    </a:ext>
                  </a:extLst>
                </a:gridCol>
                <a:gridCol w="3842030">
                  <a:extLst>
                    <a:ext uri="{9D8B030D-6E8A-4147-A177-3AD203B41FA5}">
                      <a16:colId xmlns:a16="http://schemas.microsoft.com/office/drawing/2014/main" val="3968516802"/>
                    </a:ext>
                  </a:extLst>
                </a:gridCol>
              </a:tblGrid>
              <a:tr h="409575"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 dirty="0">
                          <a:solidFill>
                            <a:srgbClr val="FFFFFF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USERTABLE (</a:t>
                      </a:r>
                      <a:r>
                        <a:rPr lang="ko-KR" altLang="en-US" sz="2400" b="0" i="0" u="none" strike="noStrike" dirty="0">
                          <a:solidFill>
                            <a:srgbClr val="FFFFFF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회원 정보 </a:t>
                      </a:r>
                      <a:r>
                        <a:rPr lang="en-US" sz="2400" b="0" i="0" u="none" strike="noStrike" dirty="0">
                          <a:solidFill>
                            <a:srgbClr val="FFFFFF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TABLE)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D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0140650"/>
                  </a:ext>
                </a:extLst>
              </a:tr>
              <a:tr h="4095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400" b="0" i="0" u="none" strike="noStrike">
                          <a:solidFill>
                            <a:srgbClr val="FFFFFF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이름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D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400" b="0" i="0" u="none" strike="noStrike">
                          <a:solidFill>
                            <a:srgbClr val="FFFFFF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데이터타입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D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400" b="0" i="0" u="none" strike="noStrike">
                          <a:solidFill>
                            <a:srgbClr val="FFFFFF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제약조건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D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400" b="0" i="0" u="none" strike="noStrike">
                          <a:solidFill>
                            <a:srgbClr val="FFFFFF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설명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9198023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u_id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VARCHAR2(15) 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PK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유저 아이디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7746287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u_pwd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VARCHAR2(15)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NOT NULL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유저 비밀번호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84408194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u_nickname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VARCHAR2(30)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NOT NULL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유저 닉네임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19944998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u_name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VARCHAR2(20)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NOT NULL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유저 이름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5966654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u_age_y  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NUMBER(4)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NOT NULL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유저 나이</a:t>
                      </a:r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(</a:t>
                      </a:r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년</a:t>
                      </a:r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)(4</a:t>
                      </a:r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자리</a:t>
                      </a:r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29817036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u_age_m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NUMBER(2)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NOT NULL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유저 나이</a:t>
                      </a:r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(</a:t>
                      </a:r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월</a:t>
                      </a:r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)(2</a:t>
                      </a:r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자리</a:t>
                      </a:r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379333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u_age_d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NUMBER(2)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NOT NULL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유저 나이</a:t>
                      </a:r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(</a:t>
                      </a:r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일</a:t>
                      </a:r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)(2</a:t>
                      </a:r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자리</a:t>
                      </a:r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70232623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u_email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VARCHAR2(50)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NOT NULL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유저 이메일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30678678"/>
                  </a:ext>
                </a:extLst>
              </a:tr>
            </a:tbl>
          </a:graphicData>
        </a:graphic>
      </p:graphicFrame>
      <p:cxnSp>
        <p:nvCxnSpPr>
          <p:cNvPr id="9" name="직선 연결선 8"/>
          <p:cNvCxnSpPr/>
          <p:nvPr/>
        </p:nvCxnSpPr>
        <p:spPr>
          <a:xfrm>
            <a:off x="142837" y="6734551"/>
            <a:ext cx="12056473" cy="0"/>
          </a:xfrm>
          <a:prstGeom prst="line">
            <a:avLst/>
          </a:prstGeom>
          <a:noFill/>
          <a:ln w="3181" cap="flat" cmpd="sng" algn="ctr">
            <a:solidFill>
              <a:srgbClr val="C5C5E1"/>
            </a:solidFill>
            <a:prstDash val="solid"/>
            <a:miter/>
            <a:headEnd w="med" len="med"/>
            <a:tailEnd w="med" len="med"/>
          </a:ln>
        </p:spPr>
      </p:cxnSp>
      <p:cxnSp>
        <p:nvCxnSpPr>
          <p:cNvPr id="10" name="직선 연결선 9"/>
          <p:cNvCxnSpPr/>
          <p:nvPr/>
        </p:nvCxnSpPr>
        <p:spPr>
          <a:xfrm>
            <a:off x="142837" y="176160"/>
            <a:ext cx="12056473" cy="0"/>
          </a:xfrm>
          <a:prstGeom prst="line">
            <a:avLst/>
          </a:prstGeom>
          <a:noFill/>
          <a:ln w="76470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11" name="TextBox 10"/>
          <p:cNvSpPr txBox="1"/>
          <p:nvPr/>
        </p:nvSpPr>
        <p:spPr>
          <a:xfrm>
            <a:off x="142837" y="271440"/>
            <a:ext cx="778034" cy="338554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600" b="0" i="0" u="none" baseline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Part 4</a:t>
            </a:r>
            <a:endParaRPr kumimoji="1" lang="en-US" altLang="ko-KR" sz="1600" b="0" i="0" u="none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892381" y="6498052"/>
            <a:ext cx="2295821" cy="230832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ⓒSaebyeol Yu. Saebyeol</a:t>
            </a:r>
            <a:r>
              <a:rPr kumimoji="1" lang="ko-KR" altLang="en-US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’</a:t>
            </a: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 PowerPoint</a:t>
            </a:r>
            <a:endParaRPr kumimoji="1" lang="ko-KR" altLang="en-US" sz="900" b="0" i="0" u="none">
              <a:solidFill>
                <a:srgbClr val="404040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67731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8709435"/>
              </p:ext>
            </p:extLst>
          </p:nvPr>
        </p:nvGraphicFramePr>
        <p:xfrm>
          <a:off x="835648" y="1698764"/>
          <a:ext cx="10514012" cy="4141306"/>
        </p:xfrm>
        <a:graphic>
          <a:graphicData uri="http://schemas.openxmlformats.org/drawingml/2006/table">
            <a:tbl>
              <a:tblPr/>
              <a:tblGrid>
                <a:gridCol w="1523176">
                  <a:extLst>
                    <a:ext uri="{9D8B030D-6E8A-4147-A177-3AD203B41FA5}">
                      <a16:colId xmlns:a16="http://schemas.microsoft.com/office/drawing/2014/main" val="2517010942"/>
                    </a:ext>
                  </a:extLst>
                </a:gridCol>
                <a:gridCol w="2213808">
                  <a:extLst>
                    <a:ext uri="{9D8B030D-6E8A-4147-A177-3AD203B41FA5}">
                      <a16:colId xmlns:a16="http://schemas.microsoft.com/office/drawing/2014/main" val="3418271459"/>
                    </a:ext>
                  </a:extLst>
                </a:gridCol>
                <a:gridCol w="2964358">
                  <a:extLst>
                    <a:ext uri="{9D8B030D-6E8A-4147-A177-3AD203B41FA5}">
                      <a16:colId xmlns:a16="http://schemas.microsoft.com/office/drawing/2014/main" val="1010841241"/>
                    </a:ext>
                  </a:extLst>
                </a:gridCol>
                <a:gridCol w="3812670">
                  <a:extLst>
                    <a:ext uri="{9D8B030D-6E8A-4147-A177-3AD203B41FA5}">
                      <a16:colId xmlns:a16="http://schemas.microsoft.com/office/drawing/2014/main" val="639657848"/>
                    </a:ext>
                  </a:extLst>
                </a:gridCol>
              </a:tblGrid>
              <a:tr h="406567"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 dirty="0">
                          <a:solidFill>
                            <a:srgbClr val="FFFFFF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JOINTABLE (</a:t>
                      </a:r>
                      <a:r>
                        <a:rPr lang="ko-KR" altLang="en-US" sz="2400" b="0" i="0" u="none" strike="noStrike" dirty="0" err="1">
                          <a:solidFill>
                            <a:srgbClr val="FFFFFF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모집글</a:t>
                      </a:r>
                      <a:r>
                        <a:rPr lang="ko-KR" altLang="en-US" sz="2400" b="0" i="0" u="none" strike="noStrike" dirty="0">
                          <a:solidFill>
                            <a:srgbClr val="FFFFFF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 </a:t>
                      </a:r>
                      <a:r>
                        <a:rPr lang="en-US" sz="2400" b="0" i="0" u="none" strike="noStrike" dirty="0">
                          <a:solidFill>
                            <a:srgbClr val="FFFFFF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TABLE)</a:t>
                      </a:r>
                    </a:p>
                  </a:txBody>
                  <a:tcPr marL="9455" marR="9455" marT="945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D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6412158"/>
                  </a:ext>
                </a:extLst>
              </a:tr>
              <a:tr h="40656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400" b="0" i="0" u="none" strike="noStrike">
                          <a:solidFill>
                            <a:srgbClr val="FFFFFF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이름</a:t>
                      </a:r>
                    </a:p>
                  </a:txBody>
                  <a:tcPr marL="9455" marR="9455" marT="945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D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400" b="0" i="0" u="none" strike="noStrike">
                          <a:solidFill>
                            <a:srgbClr val="FFFFFF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데이터타입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D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400" b="0" i="0" u="none" strike="noStrike">
                          <a:solidFill>
                            <a:srgbClr val="FFFFFF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제약조건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D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400" b="0" i="0" u="none" strike="noStrike">
                          <a:solidFill>
                            <a:srgbClr val="FFFFFF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설명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7781305"/>
                  </a:ext>
                </a:extLst>
              </a:tr>
              <a:tr h="30256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j_idx</a:t>
                      </a:r>
                    </a:p>
                  </a:txBody>
                  <a:tcPr marL="9455" marR="9455" marT="945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NUMBER(6)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PK   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모집글 글번호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82750104"/>
                  </a:ext>
                </a:extLst>
              </a:tr>
              <a:tr h="60512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j_id</a:t>
                      </a:r>
                    </a:p>
                  </a:txBody>
                  <a:tcPr marL="9455" marR="9455" marT="945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VARCHAR2(15)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FK (REFERENCES </a:t>
                      </a:r>
                    </a:p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USERTABLE(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u_id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))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모집글</a:t>
                      </a:r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 작성자 아이디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79138594"/>
                  </a:ext>
                </a:extLst>
              </a:tr>
              <a:tr h="30256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j_nickname</a:t>
                      </a:r>
                    </a:p>
                  </a:txBody>
                  <a:tcPr marL="9455" marR="9455" marT="945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VARCHAR2(30)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NOT NULL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모집글</a:t>
                      </a:r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 작성자 닉네임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88364943"/>
                  </a:ext>
                </a:extLst>
              </a:tr>
              <a:tr h="30256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j_city</a:t>
                      </a:r>
                    </a:p>
                  </a:txBody>
                  <a:tcPr marL="9455" marR="9455" marT="945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VARCHAR2(10)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NOT NULL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모집글 지역 대분류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5472593"/>
                  </a:ext>
                </a:extLst>
              </a:tr>
              <a:tr h="30256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j_location</a:t>
                      </a:r>
                    </a:p>
                  </a:txBody>
                  <a:tcPr marL="9455" marR="9455" marT="945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VARCHAR2(100)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NOT NULL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모집글 지역 소분류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3108878"/>
                  </a:ext>
                </a:extLst>
              </a:tr>
              <a:tr h="30256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j_hobbyB</a:t>
                      </a:r>
                    </a:p>
                  </a:txBody>
                  <a:tcPr marL="9455" marR="9455" marT="945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VARCHAR2(50)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NOT NULL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모집글 취미 대분류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7562583"/>
                  </a:ext>
                </a:extLst>
              </a:tr>
              <a:tr h="30256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j_hobbyS</a:t>
                      </a:r>
                    </a:p>
                  </a:txBody>
                  <a:tcPr marL="9455" marR="9455" marT="945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VARCHAR2(100)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NOT NULL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모집글 취미 소분류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5105560"/>
                  </a:ext>
                </a:extLst>
              </a:tr>
              <a:tr h="30256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j_title</a:t>
                      </a:r>
                    </a:p>
                  </a:txBody>
                  <a:tcPr marL="9455" marR="9455" marT="945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VARCHAR2(100)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NOT NULL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모집글 제목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8959271"/>
                  </a:ext>
                </a:extLst>
              </a:tr>
              <a:tr h="30256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j_date</a:t>
                      </a:r>
                    </a:p>
                  </a:txBody>
                  <a:tcPr marL="9455" marR="9455" marT="945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DATE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DEFAULT SYSDATE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모집글 작성일자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31068685"/>
                  </a:ext>
                </a:extLst>
              </a:tr>
              <a:tr h="30256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j_Dday</a:t>
                      </a:r>
                    </a:p>
                  </a:txBody>
                  <a:tcPr marL="9455" marR="9455" marT="945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DATE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NOT NULL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모집글</a:t>
                      </a:r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 마감일자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3235496"/>
                  </a:ext>
                </a:extLst>
              </a:tr>
            </a:tbl>
          </a:graphicData>
        </a:graphic>
      </p:graphicFrame>
      <p:cxnSp>
        <p:nvCxnSpPr>
          <p:cNvPr id="8" name="직선 연결선 7"/>
          <p:cNvCxnSpPr/>
          <p:nvPr/>
        </p:nvCxnSpPr>
        <p:spPr>
          <a:xfrm>
            <a:off x="142837" y="6734551"/>
            <a:ext cx="12056473" cy="0"/>
          </a:xfrm>
          <a:prstGeom prst="line">
            <a:avLst/>
          </a:prstGeom>
          <a:noFill/>
          <a:ln w="3181" cap="flat" cmpd="sng" algn="ctr">
            <a:solidFill>
              <a:srgbClr val="C5C5E1"/>
            </a:solidFill>
            <a:prstDash val="solid"/>
            <a:miter/>
            <a:headEnd w="med" len="med"/>
            <a:tailEnd w="med" len="med"/>
          </a:ln>
        </p:spPr>
      </p:cxnSp>
      <p:cxnSp>
        <p:nvCxnSpPr>
          <p:cNvPr id="9" name="직선 연결선 8"/>
          <p:cNvCxnSpPr/>
          <p:nvPr/>
        </p:nvCxnSpPr>
        <p:spPr>
          <a:xfrm>
            <a:off x="142837" y="176160"/>
            <a:ext cx="12056473" cy="0"/>
          </a:xfrm>
          <a:prstGeom prst="line">
            <a:avLst/>
          </a:prstGeom>
          <a:noFill/>
          <a:ln w="76470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11" name="TextBox 10"/>
          <p:cNvSpPr txBox="1"/>
          <p:nvPr/>
        </p:nvSpPr>
        <p:spPr>
          <a:xfrm>
            <a:off x="9892381" y="6498052"/>
            <a:ext cx="2295821" cy="230832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ⓒSaebyeol Yu. Saebyeol</a:t>
            </a:r>
            <a:r>
              <a:rPr kumimoji="1" lang="ko-KR" altLang="en-US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’</a:t>
            </a: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 PowerPoint</a:t>
            </a:r>
            <a:endParaRPr kumimoji="1" lang="ko-KR" altLang="en-US" sz="900" b="0" i="0" u="none">
              <a:solidFill>
                <a:srgbClr val="404040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42837" y="271440"/>
            <a:ext cx="778034" cy="338554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600" b="0" i="0" u="none" baseline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Part 4</a:t>
            </a:r>
            <a:endParaRPr kumimoji="1" lang="en-US" altLang="ko-KR" sz="1600" b="0" i="0" u="none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94910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1034030"/>
              </p:ext>
            </p:extLst>
          </p:nvPr>
        </p:nvGraphicFramePr>
        <p:xfrm>
          <a:off x="1051729" y="1626733"/>
          <a:ext cx="10299861" cy="3818886"/>
        </p:xfrm>
        <a:graphic>
          <a:graphicData uri="http://schemas.openxmlformats.org/drawingml/2006/table">
            <a:tbl>
              <a:tblPr/>
              <a:tblGrid>
                <a:gridCol w="1518746">
                  <a:extLst>
                    <a:ext uri="{9D8B030D-6E8A-4147-A177-3AD203B41FA5}">
                      <a16:colId xmlns:a16="http://schemas.microsoft.com/office/drawing/2014/main" val="653766301"/>
                    </a:ext>
                  </a:extLst>
                </a:gridCol>
                <a:gridCol w="2429994">
                  <a:extLst>
                    <a:ext uri="{9D8B030D-6E8A-4147-A177-3AD203B41FA5}">
                      <a16:colId xmlns:a16="http://schemas.microsoft.com/office/drawing/2014/main" val="2136849084"/>
                    </a:ext>
                  </a:extLst>
                </a:gridCol>
                <a:gridCol w="1725848">
                  <a:extLst>
                    <a:ext uri="{9D8B030D-6E8A-4147-A177-3AD203B41FA5}">
                      <a16:colId xmlns:a16="http://schemas.microsoft.com/office/drawing/2014/main" val="69512555"/>
                    </a:ext>
                  </a:extLst>
                </a:gridCol>
                <a:gridCol w="4625273">
                  <a:extLst>
                    <a:ext uri="{9D8B030D-6E8A-4147-A177-3AD203B41FA5}">
                      <a16:colId xmlns:a16="http://schemas.microsoft.com/office/drawing/2014/main" val="1724779742"/>
                    </a:ext>
                  </a:extLst>
                </a:gridCol>
              </a:tblGrid>
              <a:tr h="433614">
                <a:tc gridSpan="4"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b="0" i="0" u="none" strike="noStrike" dirty="0">
                          <a:solidFill>
                            <a:srgbClr val="FFFFFF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JOINTABLE (</a:t>
                      </a:r>
                      <a:r>
                        <a:rPr lang="ko-KR" altLang="en-US" sz="2400" b="0" i="0" u="none" strike="noStrike" dirty="0" err="1">
                          <a:solidFill>
                            <a:srgbClr val="FFFFFF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모집글</a:t>
                      </a:r>
                      <a:r>
                        <a:rPr lang="ko-KR" altLang="en-US" sz="2400" b="0" i="0" u="none" strike="noStrike" dirty="0">
                          <a:solidFill>
                            <a:srgbClr val="FFFFFF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 </a:t>
                      </a:r>
                      <a:r>
                        <a:rPr lang="en-US" altLang="ko-KR" sz="2400" b="0" i="0" u="none" strike="noStrike" dirty="0">
                          <a:solidFill>
                            <a:srgbClr val="FFFFFF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TABLE)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D4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2400" b="0" i="0" u="none" strike="noStrike">
                        <a:solidFill>
                          <a:srgbClr val="FFFFFF"/>
                        </a:solidFill>
                        <a:effectLst/>
                        <a:latin typeface="a시월구일2" panose="02020600000000000000" pitchFamily="18" charset="-127"/>
                        <a:ea typeface="a시월구일2" panose="02020600000000000000" pitchFamily="18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D4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2400" b="0" i="0" u="none" strike="noStrike">
                        <a:solidFill>
                          <a:srgbClr val="FFFFFF"/>
                        </a:solidFill>
                        <a:effectLst/>
                        <a:latin typeface="a시월구일2" panose="02020600000000000000" pitchFamily="18" charset="-127"/>
                        <a:ea typeface="a시월구일2" panose="02020600000000000000" pitchFamily="18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D4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2400" b="0" i="0" u="none" strike="noStrike">
                        <a:solidFill>
                          <a:srgbClr val="FFFFFF"/>
                        </a:solidFill>
                        <a:effectLst/>
                        <a:latin typeface="a시월구일2" panose="02020600000000000000" pitchFamily="18" charset="-127"/>
                        <a:ea typeface="a시월구일2" panose="02020600000000000000" pitchFamily="18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7270502"/>
                  </a:ext>
                </a:extLst>
              </a:tr>
              <a:tr h="43361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400" b="0" i="0" u="none" strike="noStrike">
                          <a:solidFill>
                            <a:srgbClr val="FFFFFF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이름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D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400" b="0" i="0" u="none" strike="noStrike">
                          <a:solidFill>
                            <a:srgbClr val="FFFFFF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데이터타입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D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400" b="0" i="0" u="none" strike="noStrike">
                          <a:solidFill>
                            <a:srgbClr val="FFFFFF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제약조건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D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400" b="0" i="0" u="none" strike="noStrike">
                          <a:solidFill>
                            <a:srgbClr val="FFFFFF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설명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8387068"/>
                  </a:ext>
                </a:extLst>
              </a:tr>
              <a:tr h="32796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j_Mday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DATE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NOT NULL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모집글 만나는 일자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63807585"/>
                  </a:ext>
                </a:extLst>
              </a:tr>
              <a:tr h="32796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j_count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NUMBER(5)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DEFAULT 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모집글 조회수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465087"/>
                  </a:ext>
                </a:extLst>
              </a:tr>
              <a:tr h="32796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j_cost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VARCHAR2(2)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NOT NULL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모집글 비용 유무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3607205"/>
                  </a:ext>
                </a:extLst>
              </a:tr>
              <a:tr h="32796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j_maxmem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NUMBER(2)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NOT NULL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모집글 최대인원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86558711"/>
                  </a:ext>
                </a:extLst>
              </a:tr>
              <a:tr h="32796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j_nowmem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NUMBER(2)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NOT NULL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모집글 현재인원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83656994"/>
                  </a:ext>
                </a:extLst>
              </a:tr>
              <a:tr h="32796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j_content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VARCHAR2(3000)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NOT NULL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모집글 내용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94123825"/>
                  </a:ext>
                </a:extLst>
              </a:tr>
              <a:tr h="32796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j_pwd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VARCHAR2(12)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NOT NULL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모집글 비밀번호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7177197"/>
                  </a:ext>
                </a:extLst>
              </a:tr>
              <a:tr h="32796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j_end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NUMBER(1)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NOT NULL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모집글 마감 유무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9032031"/>
                  </a:ext>
                </a:extLst>
              </a:tr>
              <a:tr h="32796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j_admindel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NUMBER(1)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DEFAULT 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모집글</a:t>
                      </a:r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 관리자 삭제 유무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2280275"/>
                  </a:ext>
                </a:extLst>
              </a:tr>
            </a:tbl>
          </a:graphicData>
        </a:graphic>
      </p:graphicFrame>
      <p:cxnSp>
        <p:nvCxnSpPr>
          <p:cNvPr id="14" name="직선 연결선 13"/>
          <p:cNvCxnSpPr/>
          <p:nvPr/>
        </p:nvCxnSpPr>
        <p:spPr>
          <a:xfrm>
            <a:off x="142837" y="6734551"/>
            <a:ext cx="12056473" cy="0"/>
          </a:xfrm>
          <a:prstGeom prst="line">
            <a:avLst/>
          </a:prstGeom>
          <a:noFill/>
          <a:ln w="3181" cap="flat" cmpd="sng" algn="ctr">
            <a:solidFill>
              <a:srgbClr val="C5C5E1"/>
            </a:solidFill>
            <a:prstDash val="solid"/>
            <a:miter/>
            <a:headEnd w="med" len="med"/>
            <a:tailEnd w="med" len="med"/>
          </a:ln>
        </p:spPr>
      </p:cxnSp>
      <p:cxnSp>
        <p:nvCxnSpPr>
          <p:cNvPr id="15" name="직선 연결선 14"/>
          <p:cNvCxnSpPr/>
          <p:nvPr/>
        </p:nvCxnSpPr>
        <p:spPr>
          <a:xfrm>
            <a:off x="142837" y="176160"/>
            <a:ext cx="12056473" cy="0"/>
          </a:xfrm>
          <a:prstGeom prst="line">
            <a:avLst/>
          </a:prstGeom>
          <a:noFill/>
          <a:ln w="76470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17" name="TextBox 16"/>
          <p:cNvSpPr txBox="1"/>
          <p:nvPr/>
        </p:nvSpPr>
        <p:spPr>
          <a:xfrm>
            <a:off x="9892381" y="6498052"/>
            <a:ext cx="2295821" cy="230832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ⓒSaebyeol Yu. Saebyeol</a:t>
            </a:r>
            <a:r>
              <a:rPr kumimoji="1" lang="ko-KR" altLang="en-US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’</a:t>
            </a: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 PowerPoint</a:t>
            </a:r>
            <a:endParaRPr kumimoji="1" lang="ko-KR" altLang="en-US" sz="900" b="0" i="0" u="none">
              <a:solidFill>
                <a:srgbClr val="404040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42837" y="271440"/>
            <a:ext cx="778034" cy="338554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600" b="0" i="0" u="none" baseline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Part 4</a:t>
            </a:r>
            <a:endParaRPr kumimoji="1" lang="en-US" altLang="ko-KR" sz="1600" b="0" i="0" u="none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48049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159017"/>
              </p:ext>
            </p:extLst>
          </p:nvPr>
        </p:nvGraphicFramePr>
        <p:xfrm>
          <a:off x="836613" y="1986872"/>
          <a:ext cx="10514012" cy="2406569"/>
        </p:xfrm>
        <a:graphic>
          <a:graphicData uri="http://schemas.openxmlformats.org/drawingml/2006/table">
            <a:tbl>
              <a:tblPr/>
              <a:tblGrid>
                <a:gridCol w="15249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181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616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0924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06567">
                <a:tc gridSpan="4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2400" b="0" i="0" u="none" strike="noStrike" dirty="0">
                          <a:solidFill>
                            <a:srgbClr val="FFFFFF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APPLYTABLE(</a:t>
                      </a:r>
                      <a:r>
                        <a:rPr lang="ko-KR" altLang="en-US" sz="2400" b="0" i="0" u="none" strike="noStrike" dirty="0" err="1">
                          <a:solidFill>
                            <a:srgbClr val="FFFFFF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모집글의</a:t>
                      </a:r>
                      <a:r>
                        <a:rPr lang="ko-KR" altLang="en-US" sz="2400" b="0" i="0" u="none" strike="noStrike" dirty="0">
                          <a:solidFill>
                            <a:srgbClr val="FFFFFF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 신청 관련 </a:t>
                      </a:r>
                      <a:r>
                        <a:rPr lang="en-US" sz="2400" b="0" i="0" u="none" strike="noStrike" dirty="0">
                          <a:solidFill>
                            <a:srgbClr val="FFFFFF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TABLE)</a:t>
                      </a:r>
                      <a:endParaRPr lang="en-US" sz="2400" b="0" i="0" u="none" strike="noStrike" dirty="0">
                        <a:solidFill>
                          <a:srgbClr val="FFFFFF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9455" marR="9455" marT="945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ABABD4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7739"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2400" b="0" i="0" u="none" strike="noStrike" dirty="0">
                          <a:solidFill>
                            <a:srgbClr val="FFFFFF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이름</a:t>
                      </a:r>
                      <a:endParaRPr lang="ko-KR" altLang="en-US" sz="2400" b="0" i="0" u="none" strike="noStrike" dirty="0">
                        <a:solidFill>
                          <a:srgbClr val="FFFFFF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9455" marR="9455" marT="945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ABABD4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2400" b="0" i="0" u="none" strike="noStrike" dirty="0">
                          <a:solidFill>
                            <a:srgbClr val="FFFFFF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데이터타입</a:t>
                      </a:r>
                      <a:endParaRPr lang="ko-KR" altLang="en-US" sz="2400" b="0" i="0" u="none" strike="noStrike" dirty="0">
                        <a:solidFill>
                          <a:srgbClr val="FFFFFF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ABABD4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2400" b="0" i="0" u="none" strike="noStrike">
                          <a:solidFill>
                            <a:srgbClr val="FFFFFF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제약조건</a:t>
                      </a:r>
                      <a:endParaRPr lang="ko-KR" altLang="en-US" sz="2400" b="0" i="0" u="none" strike="noStrike">
                        <a:solidFill>
                          <a:srgbClr val="FFFFFF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ABABD4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2400" b="0" i="0" u="none" strike="noStrike">
                          <a:solidFill>
                            <a:srgbClr val="FFFFFF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설명</a:t>
                      </a:r>
                      <a:endParaRPr lang="ko-KR" altLang="en-US" sz="2400" b="0" i="0" u="none" strike="noStrike">
                        <a:solidFill>
                          <a:srgbClr val="FFFFFF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ABAB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5123"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ap_bidx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9455" marR="9455" marT="945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NUMBER(6)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FK  (REFERENCES </a:t>
                      </a:r>
                    </a:p>
                    <a:p>
                      <a:pPr lvl="0" algn="ctr"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JOINTABLE(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j_idx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))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모집글 페이지에서 받아오는 글번호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5123"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ap_id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9455" marR="9455" marT="945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VARCHAR2(15)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FK (REFERENCES </a:t>
                      </a:r>
                    </a:p>
                    <a:p>
                      <a:pPr lvl="0" algn="ctr"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USERTABLE(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u_id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))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모집글 페이지에서 받아오는 </a:t>
                      </a:r>
                    </a:p>
                    <a:p>
                      <a:pPr lvl="0" algn="ctr">
                        <a:defRPr/>
                      </a:pPr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신청자 아이디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2017"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ap_nickname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9455" marR="9455" marT="945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VARCHAR2(30)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NOT NULL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모집글</a:t>
                      </a:r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 페이지에서 받아오는 닉네임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cxnSp>
        <p:nvCxnSpPr>
          <p:cNvPr id="9" name="직선 연결선 8"/>
          <p:cNvCxnSpPr/>
          <p:nvPr/>
        </p:nvCxnSpPr>
        <p:spPr>
          <a:xfrm>
            <a:off x="142837" y="6734551"/>
            <a:ext cx="12056473" cy="0"/>
          </a:xfrm>
          <a:prstGeom prst="line">
            <a:avLst/>
          </a:prstGeom>
          <a:noFill/>
          <a:ln w="3181" cap="flat" cmpd="sng" algn="ctr">
            <a:solidFill>
              <a:srgbClr val="C5C5E1"/>
            </a:solidFill>
            <a:prstDash val="solid"/>
            <a:miter/>
            <a:headEnd w="med" len="med"/>
            <a:tailEnd w="med" len="med"/>
          </a:ln>
        </p:spPr>
      </p:cxnSp>
      <p:cxnSp>
        <p:nvCxnSpPr>
          <p:cNvPr id="10" name="직선 연결선 9"/>
          <p:cNvCxnSpPr/>
          <p:nvPr/>
        </p:nvCxnSpPr>
        <p:spPr>
          <a:xfrm>
            <a:off x="142837" y="176160"/>
            <a:ext cx="12056473" cy="0"/>
          </a:xfrm>
          <a:prstGeom prst="line">
            <a:avLst/>
          </a:prstGeom>
          <a:noFill/>
          <a:ln w="76470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12" name="TextBox 11"/>
          <p:cNvSpPr txBox="1"/>
          <p:nvPr/>
        </p:nvSpPr>
        <p:spPr>
          <a:xfrm>
            <a:off x="9892381" y="6498052"/>
            <a:ext cx="2295821" cy="230832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ⓒSaebyeol Yu. Saebyeol</a:t>
            </a:r>
            <a:r>
              <a:rPr kumimoji="1" lang="ko-KR" altLang="en-US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’</a:t>
            </a: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 PowerPoint</a:t>
            </a:r>
            <a:endParaRPr kumimoji="1" lang="ko-KR" altLang="en-US" sz="900" b="0" i="0" u="none">
              <a:solidFill>
                <a:srgbClr val="404040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42837" y="271440"/>
            <a:ext cx="778034" cy="338554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600" b="0" i="0" u="none" baseline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Part 4</a:t>
            </a:r>
            <a:endParaRPr kumimoji="1" lang="en-US" altLang="ko-KR" sz="1600" b="0" i="0" u="none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45482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2313627"/>
              </p:ext>
            </p:extLst>
          </p:nvPr>
        </p:nvGraphicFramePr>
        <p:xfrm>
          <a:off x="1070524" y="1986872"/>
          <a:ext cx="10046190" cy="2760635"/>
        </p:xfrm>
        <a:graphic>
          <a:graphicData uri="http://schemas.openxmlformats.org/drawingml/2006/table">
            <a:tbl>
              <a:tblPr/>
              <a:tblGrid>
                <a:gridCol w="15116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87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365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0924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06567">
                <a:tc gridSpan="4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2400" b="0" i="0" u="none" strike="noStrike" dirty="0">
                          <a:solidFill>
                            <a:srgbClr val="FFFFFF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MESSAGETABLE(</a:t>
                      </a:r>
                      <a:r>
                        <a:rPr lang="ko-KR" altLang="en-US" sz="2400" b="0" i="0" u="none" strike="noStrike" dirty="0">
                          <a:solidFill>
                            <a:srgbClr val="FFFFFF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알림 쪽지</a:t>
                      </a:r>
                      <a:r>
                        <a:rPr lang="en-US" altLang="ko-KR" sz="2400" b="0" i="0" u="none" strike="noStrike" dirty="0">
                          <a:solidFill>
                            <a:srgbClr val="FFFFFF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 TABLE)</a:t>
                      </a:r>
                      <a:endParaRPr lang="en-US" sz="2400" b="0" i="0" u="none" strike="noStrike" dirty="0">
                        <a:solidFill>
                          <a:srgbClr val="FFFFFF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9455" marR="9455" marT="945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ABABD4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7739"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2400" b="0" i="0" u="none" strike="noStrike" dirty="0">
                          <a:solidFill>
                            <a:srgbClr val="FFFFFF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이름</a:t>
                      </a:r>
                      <a:endParaRPr lang="ko-KR" altLang="en-US" sz="2400" b="0" i="0" u="none" strike="noStrike" dirty="0">
                        <a:solidFill>
                          <a:srgbClr val="FFFFFF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9455" marR="9455" marT="945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D4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2400" b="0" i="0" u="none" strike="noStrike" dirty="0">
                          <a:solidFill>
                            <a:srgbClr val="FFFFFF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데이터타입</a:t>
                      </a:r>
                      <a:endParaRPr lang="ko-KR" altLang="en-US" sz="2400" b="0" i="0" u="none" strike="noStrike" dirty="0">
                        <a:solidFill>
                          <a:srgbClr val="FFFFFF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D4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2400" b="0" i="0" u="none" strike="noStrike">
                          <a:solidFill>
                            <a:srgbClr val="FFFFFF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제약조건</a:t>
                      </a:r>
                      <a:endParaRPr lang="ko-KR" altLang="en-US" sz="2400" b="0" i="0" u="none" strike="noStrike">
                        <a:solidFill>
                          <a:srgbClr val="FFFFFF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D4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2400" b="0" i="0" u="none" strike="noStrike" dirty="0">
                          <a:solidFill>
                            <a:srgbClr val="FFFFFF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설명</a:t>
                      </a:r>
                      <a:endParaRPr lang="ko-KR" altLang="en-US" sz="2400" b="0" i="0" u="none" strike="noStrike" dirty="0">
                        <a:solidFill>
                          <a:srgbClr val="FFFFFF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0153"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me_idx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9455" marR="9455" marT="945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NUMBER(6)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PK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쪽지 번호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8108"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R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me_snick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9455" marR="9455" marT="945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VARCHAR2(15)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NOT NULL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쪽지 발신자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201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굴림" panose="020B0600000101010101" pitchFamily="50" charset="-127"/>
                          <a:ea typeface="굴림" panose="020B0600000101010101" pitchFamily="50" charset="-127"/>
                          <a:cs typeface="+mn-cs"/>
                        </a:rPr>
                        <a:t>me_rnick</a:t>
                      </a:r>
                      <a:endParaRPr kumimoji="0" lang="en-US" altLang="ko-KR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굴림" panose="020B0600000101010101" pitchFamily="50" charset="-127"/>
                        <a:ea typeface="굴림" panose="020B0600000101010101" pitchFamily="50" charset="-127"/>
                        <a:cs typeface="+mn-cs"/>
                      </a:endParaRPr>
                    </a:p>
                  </a:txBody>
                  <a:tcPr marL="9455" marR="9455" marT="945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굴림" panose="020B0600000101010101" pitchFamily="50" charset="-127"/>
                          <a:ea typeface="굴림" panose="020B0600000101010101" pitchFamily="50" charset="-127"/>
                          <a:cs typeface="+mn-cs"/>
                        </a:rPr>
                        <a:t>VARCHAR2(15)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NOT NULL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쪽지 </a:t>
                      </a:r>
                      <a:r>
                        <a:rPr lang="ko-KR" alt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착신자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201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굴림" panose="020B0600000101010101" pitchFamily="50" charset="-127"/>
                          <a:ea typeface="굴림" panose="020B0600000101010101" pitchFamily="50" charset="-127"/>
                          <a:cs typeface="+mn-cs"/>
                        </a:rPr>
                        <a:t>me_tilte</a:t>
                      </a:r>
                      <a:endParaRPr kumimoji="0" lang="en-US" altLang="ko-KR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굴림" panose="020B0600000101010101" pitchFamily="50" charset="-127"/>
                        <a:ea typeface="굴림" panose="020B0600000101010101" pitchFamily="50" charset="-127"/>
                        <a:cs typeface="+mn-cs"/>
                      </a:endParaRPr>
                    </a:p>
                  </a:txBody>
                  <a:tcPr marL="9455" marR="9455" marT="945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굴림" panose="020B0600000101010101" pitchFamily="50" charset="-127"/>
                          <a:ea typeface="굴림" panose="020B0600000101010101" pitchFamily="50" charset="-127"/>
                          <a:cs typeface="+mn-cs"/>
                        </a:rPr>
                        <a:t>VARCHAR2(100</a:t>
                      </a: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굴림" panose="020B0600000101010101" pitchFamily="50" charset="-127"/>
                          <a:ea typeface="굴림" panose="020B0600000101010101" pitchFamily="50" charset="-127"/>
                          <a:cs typeface="+mn-cs"/>
                        </a:rPr>
                        <a:t>)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NOT NULL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쪽지 제목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08858318"/>
                  </a:ext>
                </a:extLst>
              </a:tr>
              <a:tr h="31201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굴림" panose="020B0600000101010101" pitchFamily="50" charset="-127"/>
                          <a:ea typeface="굴림" panose="020B0600000101010101" pitchFamily="50" charset="-127"/>
                          <a:cs typeface="+mn-cs"/>
                        </a:rPr>
                        <a:t>me_content</a:t>
                      </a:r>
                      <a:endParaRPr kumimoji="0" lang="en-US" altLang="ko-KR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굴림" panose="020B0600000101010101" pitchFamily="50" charset="-127"/>
                        <a:ea typeface="굴림" panose="020B0600000101010101" pitchFamily="50" charset="-127"/>
                        <a:cs typeface="+mn-cs"/>
                      </a:endParaRPr>
                    </a:p>
                  </a:txBody>
                  <a:tcPr marL="9455" marR="9455" marT="945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굴림" panose="020B0600000101010101" pitchFamily="50" charset="-127"/>
                          <a:ea typeface="굴림" panose="020B0600000101010101" pitchFamily="50" charset="-127"/>
                          <a:cs typeface="+mn-cs"/>
                        </a:rPr>
                        <a:t>VARCHAR2(3000)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NOT NULL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쪽지 내용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52109030"/>
                  </a:ext>
                </a:extLst>
              </a:tr>
              <a:tr h="31201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굴림" panose="020B0600000101010101" pitchFamily="50" charset="-127"/>
                          <a:ea typeface="굴림" panose="020B0600000101010101" pitchFamily="50" charset="-127"/>
                          <a:cs typeface="+mn-cs"/>
                        </a:rPr>
                        <a:t>me_date</a:t>
                      </a:r>
                      <a:endParaRPr kumimoji="0" lang="en-US" altLang="ko-KR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굴림" panose="020B0600000101010101" pitchFamily="50" charset="-127"/>
                        <a:ea typeface="굴림" panose="020B0600000101010101" pitchFamily="50" charset="-127"/>
                        <a:cs typeface="+mn-cs"/>
                      </a:endParaRPr>
                    </a:p>
                  </a:txBody>
                  <a:tcPr marL="9455" marR="9455" marT="945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굴림" panose="020B0600000101010101" pitchFamily="50" charset="-127"/>
                          <a:ea typeface="굴림" panose="020B0600000101010101" pitchFamily="50" charset="-127"/>
                          <a:cs typeface="+mn-cs"/>
                        </a:rPr>
                        <a:t>DATE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DEFAULT SYSDATE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쪽지 작성일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61414103"/>
                  </a:ext>
                </a:extLst>
              </a:tr>
            </a:tbl>
          </a:graphicData>
        </a:graphic>
      </p:graphicFrame>
      <p:cxnSp>
        <p:nvCxnSpPr>
          <p:cNvPr id="9" name="직선 연결선 8"/>
          <p:cNvCxnSpPr/>
          <p:nvPr/>
        </p:nvCxnSpPr>
        <p:spPr>
          <a:xfrm>
            <a:off x="142837" y="6734551"/>
            <a:ext cx="12056473" cy="0"/>
          </a:xfrm>
          <a:prstGeom prst="line">
            <a:avLst/>
          </a:prstGeom>
          <a:noFill/>
          <a:ln w="3181" cap="flat" cmpd="sng" algn="ctr">
            <a:solidFill>
              <a:srgbClr val="C5C5E1"/>
            </a:solidFill>
            <a:prstDash val="solid"/>
            <a:miter/>
            <a:headEnd w="med" len="med"/>
            <a:tailEnd w="med" len="med"/>
          </a:ln>
        </p:spPr>
      </p:cxnSp>
      <p:cxnSp>
        <p:nvCxnSpPr>
          <p:cNvPr id="10" name="직선 연결선 9"/>
          <p:cNvCxnSpPr/>
          <p:nvPr/>
        </p:nvCxnSpPr>
        <p:spPr>
          <a:xfrm>
            <a:off x="142837" y="176160"/>
            <a:ext cx="12056473" cy="0"/>
          </a:xfrm>
          <a:prstGeom prst="line">
            <a:avLst/>
          </a:prstGeom>
          <a:noFill/>
          <a:ln w="76470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12" name="TextBox 11"/>
          <p:cNvSpPr txBox="1"/>
          <p:nvPr/>
        </p:nvSpPr>
        <p:spPr>
          <a:xfrm>
            <a:off x="9892381" y="6498052"/>
            <a:ext cx="2295821" cy="230832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ⓒSaebyeol Yu. Saebyeol</a:t>
            </a:r>
            <a:r>
              <a:rPr kumimoji="1" lang="ko-KR" altLang="en-US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’</a:t>
            </a: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 PowerPoint</a:t>
            </a:r>
            <a:endParaRPr kumimoji="1" lang="ko-KR" altLang="en-US" sz="900" b="0" i="0" u="none">
              <a:solidFill>
                <a:srgbClr val="404040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42837" y="271440"/>
            <a:ext cx="778034" cy="338554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600" b="0" i="0" u="none" baseline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Part 4</a:t>
            </a:r>
            <a:endParaRPr kumimoji="1" lang="en-US" altLang="ko-KR" sz="1600" b="0" i="0" u="none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6537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그림 7171"/>
          <p:cNvPicPr>
            <a:picLocks noChangeAspect="1"/>
          </p:cNvPicPr>
          <p:nvPr/>
        </p:nvPicPr>
        <p:blipFill rotWithShape="1">
          <a:blip r:embed="rId2">
            <a:lum/>
          </a:blip>
          <a:srcRect r="10930"/>
          <a:stretch>
            <a:fillRect/>
          </a:stretch>
        </p:blipFill>
        <p:spPr>
          <a:xfrm>
            <a:off x="6093320" y="0"/>
            <a:ext cx="6105990" cy="685517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173" name="직선 연결선 7172"/>
          <p:cNvCxnSpPr/>
          <p:nvPr/>
        </p:nvCxnSpPr>
        <p:spPr>
          <a:xfrm>
            <a:off x="142837" y="176160"/>
            <a:ext cx="12056473" cy="0"/>
          </a:xfrm>
          <a:prstGeom prst="line">
            <a:avLst/>
          </a:prstGeom>
          <a:noFill/>
          <a:ln w="76470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</p:cxnSp>
      <p:cxnSp>
        <p:nvCxnSpPr>
          <p:cNvPr id="7174" name="직선 연결선 7173"/>
          <p:cNvCxnSpPr/>
          <p:nvPr/>
        </p:nvCxnSpPr>
        <p:spPr>
          <a:xfrm>
            <a:off x="142837" y="6702791"/>
            <a:ext cx="12056473" cy="0"/>
          </a:xfrm>
          <a:prstGeom prst="line">
            <a:avLst/>
          </a:prstGeom>
          <a:noFill/>
          <a:ln w="3181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7175" name="TextBox 7174"/>
          <p:cNvSpPr txBox="1"/>
          <p:nvPr/>
        </p:nvSpPr>
        <p:spPr>
          <a:xfrm>
            <a:off x="288660" y="773121"/>
            <a:ext cx="1349915" cy="64597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600" b="1" i="0" u="none" baseline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목차</a:t>
            </a:r>
            <a:endParaRPr kumimoji="0" lang="ko-KR" altLang="en-US" sz="3600" b="1" i="0" u="none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7176" name="TextBox 7175"/>
          <p:cNvSpPr txBox="1"/>
          <p:nvPr/>
        </p:nvSpPr>
        <p:spPr>
          <a:xfrm>
            <a:off x="625055" y="1930903"/>
            <a:ext cx="399757" cy="33855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ko-KR" sz="1600" b="1" i="0" u="none" baseline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1</a:t>
            </a:r>
            <a:endParaRPr kumimoji="0" lang="en-US" altLang="ko-KR" sz="1600" b="1" i="0" u="none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7177" name="TextBox 7176"/>
          <p:cNvSpPr txBox="1"/>
          <p:nvPr/>
        </p:nvSpPr>
        <p:spPr>
          <a:xfrm>
            <a:off x="1353587" y="1870620"/>
            <a:ext cx="3593088" cy="40011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2000" b="0" i="0" u="none" baseline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프로젝트 선정 배경 </a:t>
            </a:r>
            <a:endParaRPr kumimoji="1" lang="ko-KR" altLang="en-US" sz="2000" b="0" i="0" u="none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7178" name="TextBox 7177"/>
          <p:cNvSpPr txBox="1"/>
          <p:nvPr/>
        </p:nvSpPr>
        <p:spPr>
          <a:xfrm>
            <a:off x="625055" y="2474428"/>
            <a:ext cx="436433" cy="33855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ko-KR" sz="1600" b="1" i="0" u="none" baseline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2</a:t>
            </a:r>
            <a:endParaRPr kumimoji="0" lang="en-US" altLang="ko-KR" sz="1600" b="1" i="0" u="none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7179" name="TextBox 7178"/>
          <p:cNvSpPr txBox="1"/>
          <p:nvPr/>
        </p:nvSpPr>
        <p:spPr>
          <a:xfrm>
            <a:off x="1353586" y="2414145"/>
            <a:ext cx="4681371" cy="40011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200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팀원 소개</a:t>
            </a:r>
            <a:endParaRPr kumimoji="1" lang="ko-KR" altLang="en-US" sz="2000" b="0" i="0" u="none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7180" name="TextBox 7179"/>
          <p:cNvSpPr txBox="1"/>
          <p:nvPr/>
        </p:nvSpPr>
        <p:spPr>
          <a:xfrm>
            <a:off x="625055" y="3020662"/>
            <a:ext cx="446077" cy="33855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ko-KR" sz="1600" b="1" i="0" u="none" baseline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3</a:t>
            </a:r>
            <a:endParaRPr kumimoji="0" lang="en-US" altLang="ko-KR" sz="1600" b="1" i="0" u="none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7181" name="TextBox 7180"/>
          <p:cNvSpPr txBox="1"/>
          <p:nvPr/>
        </p:nvSpPr>
        <p:spPr>
          <a:xfrm>
            <a:off x="1353587" y="2958761"/>
            <a:ext cx="5321736" cy="40011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1028836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200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운영시스템(S/W)아키텍쳐 및 개발 일정</a:t>
            </a:r>
          </a:p>
        </p:txBody>
      </p:sp>
      <p:sp>
        <p:nvSpPr>
          <p:cNvPr id="7182" name="TextBox 7181"/>
          <p:cNvSpPr txBox="1"/>
          <p:nvPr/>
        </p:nvSpPr>
        <p:spPr>
          <a:xfrm>
            <a:off x="609147" y="3569145"/>
            <a:ext cx="453887" cy="33855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ko-KR" sz="1600" b="1" i="0" u="none" baseline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4</a:t>
            </a:r>
            <a:endParaRPr kumimoji="0" lang="en-US" altLang="ko-KR" sz="1600" b="1" i="0" u="none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7183" name="TextBox 7182"/>
          <p:cNvSpPr txBox="1"/>
          <p:nvPr/>
        </p:nvSpPr>
        <p:spPr>
          <a:xfrm>
            <a:off x="1337679" y="3507243"/>
            <a:ext cx="4905482" cy="70788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defTabSz="1028836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200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Use Case Diagram </a:t>
            </a:r>
            <a:r>
              <a:rPr kumimoji="1" lang="ko-KR" altLang="en-US" sz="200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및</a:t>
            </a:r>
            <a:r>
              <a:rPr kumimoji="1" lang="en-US" altLang="ko-KR" sz="200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ERD / DB Table</a:t>
            </a:r>
          </a:p>
          <a:p>
            <a:pPr lvl="0" defTabSz="1028836">
              <a:spcBef>
                <a:spcPct val="0"/>
              </a:spcBef>
              <a:spcAft>
                <a:spcPct val="0"/>
              </a:spcAft>
              <a:defRPr/>
            </a:pPr>
            <a:endParaRPr kumimoji="1" lang="en-US" altLang="ko-KR" sz="2000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7184" name="TextBox 7183"/>
          <p:cNvSpPr txBox="1"/>
          <p:nvPr/>
        </p:nvSpPr>
        <p:spPr>
          <a:xfrm>
            <a:off x="1644132" y="1038143"/>
            <a:ext cx="2585933" cy="36933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800" b="0" i="0" u="none" baseline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table of contents</a:t>
            </a:r>
            <a:endParaRPr kumimoji="1" lang="en-US" altLang="ko-KR" sz="1800" b="0" i="0" u="none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7188" name="TextBox 7187"/>
          <p:cNvSpPr txBox="1"/>
          <p:nvPr/>
        </p:nvSpPr>
        <p:spPr>
          <a:xfrm>
            <a:off x="9881274" y="6434532"/>
            <a:ext cx="2295821" cy="230832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900" b="0" i="0" u="none" baseline="0">
                <a:solidFill>
                  <a:srgbClr val="224D6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ⓒSaebyeol Yu. Saebyeol’s PowerPoint</a:t>
            </a:r>
            <a:endParaRPr kumimoji="1" lang="en-US" altLang="ko-KR" sz="900" b="0" i="0" u="none">
              <a:solidFill>
                <a:srgbClr val="224D60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7189" name="TextBox 7188"/>
          <p:cNvSpPr txBox="1"/>
          <p:nvPr/>
        </p:nvSpPr>
        <p:spPr>
          <a:xfrm>
            <a:off x="593295" y="4111397"/>
            <a:ext cx="438403" cy="33855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ko-KR" sz="1600" b="1" i="0" u="none" baseline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5</a:t>
            </a:r>
            <a:endParaRPr kumimoji="0" lang="en-US" altLang="ko-KR" sz="1600" b="1" i="0" u="none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7190" name="TextBox 7189"/>
          <p:cNvSpPr txBox="1"/>
          <p:nvPr/>
        </p:nvSpPr>
        <p:spPr>
          <a:xfrm>
            <a:off x="1321825" y="4049496"/>
            <a:ext cx="4302871" cy="40011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1028836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200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프로젝트의 대표적인 사용 기술 </a:t>
            </a:r>
            <a:endParaRPr kumimoji="1" lang="en-US" altLang="ko-KR" sz="2000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93295" y="4660226"/>
            <a:ext cx="438403" cy="33855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ko-KR" sz="1600" b="1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6</a:t>
            </a:r>
            <a:endParaRPr kumimoji="0" lang="en-US" altLang="ko-KR" sz="1600" b="1" i="0" u="none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321825" y="4598325"/>
            <a:ext cx="4302871" cy="40011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200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프로젝트 시연</a:t>
            </a:r>
            <a:endParaRPr kumimoji="1" lang="ko-KR" altLang="en-US" sz="2000" b="0" i="0" u="none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93295" y="5209055"/>
            <a:ext cx="438403" cy="33855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ko-KR" sz="1600" b="1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7</a:t>
            </a:r>
            <a:endParaRPr kumimoji="0" lang="en-US" altLang="ko-KR" sz="1600" b="1" i="0" u="none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321825" y="5147154"/>
            <a:ext cx="4302871" cy="40011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1028836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2000" dirty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이슈사항</a:t>
            </a:r>
            <a:endParaRPr kumimoji="1" lang="ko-KR" altLang="en-US" sz="2000" b="0" i="0" u="none" dirty="0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75855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/>
          <p:nvPr/>
        </p:nvCxnSpPr>
        <p:spPr>
          <a:xfrm>
            <a:off x="142837" y="6734551"/>
            <a:ext cx="12056473" cy="0"/>
          </a:xfrm>
          <a:prstGeom prst="line">
            <a:avLst/>
          </a:prstGeom>
          <a:noFill/>
          <a:ln w="3181" cap="flat" cmpd="sng" algn="ctr">
            <a:solidFill>
              <a:srgbClr val="C5C5E1"/>
            </a:solidFill>
            <a:prstDash val="solid"/>
            <a:miter/>
            <a:headEnd w="med" len="med"/>
            <a:tailEnd w="med" len="med"/>
          </a:ln>
        </p:spPr>
      </p:cxnSp>
      <p:cxnSp>
        <p:nvCxnSpPr>
          <p:cNvPr id="10" name="직선 연결선 9"/>
          <p:cNvCxnSpPr/>
          <p:nvPr/>
        </p:nvCxnSpPr>
        <p:spPr>
          <a:xfrm>
            <a:off x="142837" y="176160"/>
            <a:ext cx="12056473" cy="0"/>
          </a:xfrm>
          <a:prstGeom prst="line">
            <a:avLst/>
          </a:prstGeom>
          <a:noFill/>
          <a:ln w="76470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11" name="TextBox 10"/>
          <p:cNvSpPr txBox="1"/>
          <p:nvPr/>
        </p:nvSpPr>
        <p:spPr>
          <a:xfrm>
            <a:off x="142837" y="271440"/>
            <a:ext cx="778034" cy="338554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600" b="0" i="0" u="none" baseline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Part 4</a:t>
            </a:r>
            <a:endParaRPr kumimoji="1" lang="en-US" altLang="ko-KR" sz="1600" b="0" i="0" u="none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892381" y="6498052"/>
            <a:ext cx="2295821" cy="230832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ⓒSaebyeol Yu. Saebyeol</a:t>
            </a:r>
            <a:r>
              <a:rPr kumimoji="1" lang="ko-KR" altLang="en-US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’</a:t>
            </a: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 PowerPoint</a:t>
            </a:r>
            <a:endParaRPr kumimoji="1" lang="ko-KR" altLang="en-US" sz="900" b="0" i="0" u="none">
              <a:solidFill>
                <a:srgbClr val="404040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BDFA3E-472B-87BA-E03D-41B891CB291B}"/>
              </a:ext>
            </a:extLst>
          </p:cNvPr>
          <p:cNvSpPr txBox="1"/>
          <p:nvPr/>
        </p:nvSpPr>
        <p:spPr>
          <a:xfrm>
            <a:off x="1164311" y="2094860"/>
            <a:ext cx="4342291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-- JOINTABLE SEQ</a:t>
            </a:r>
          </a:p>
          <a:p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CREATE SEQUENCE JOINTABLE_SEQ</a:t>
            </a:r>
          </a:p>
          <a:p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MINVALUE 1</a:t>
            </a:r>
          </a:p>
          <a:p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MAXVALUE 999999</a:t>
            </a:r>
          </a:p>
          <a:p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INCREMENT BY 1 START WITH 1 </a:t>
            </a:r>
          </a:p>
          <a:p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NOCYCLE </a:t>
            </a:r>
          </a:p>
          <a:p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NOCACHE;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996D0C4-3FDD-B3AB-AB59-5648D0D6DA70}"/>
              </a:ext>
            </a:extLst>
          </p:cNvPr>
          <p:cNvSpPr txBox="1"/>
          <p:nvPr/>
        </p:nvSpPr>
        <p:spPr>
          <a:xfrm>
            <a:off x="5805511" y="2012378"/>
            <a:ext cx="6122018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-- MESSAGETABLE_SEQ</a:t>
            </a:r>
          </a:p>
          <a:p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CREATE SEQUENCE MESSAGETABLE_SEQ</a:t>
            </a:r>
          </a:p>
          <a:p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MINVALUE 1</a:t>
            </a:r>
          </a:p>
          <a:p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MAXVALUE 999999</a:t>
            </a:r>
          </a:p>
          <a:p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INCREMENT BY 1 START WITH 1 </a:t>
            </a:r>
          </a:p>
          <a:p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NOCYCLE </a:t>
            </a:r>
          </a:p>
          <a:p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NOCACHE;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F91346-EA20-B426-84D3-33E332739EE1}"/>
              </a:ext>
            </a:extLst>
          </p:cNvPr>
          <p:cNvSpPr txBox="1"/>
          <p:nvPr/>
        </p:nvSpPr>
        <p:spPr>
          <a:xfrm>
            <a:off x="1161744" y="271314"/>
            <a:ext cx="10687752" cy="522978"/>
          </a:xfrm>
          <a:prstGeom prst="rect">
            <a:avLst/>
          </a:prstGeom>
          <a:noFill/>
          <a:ln>
            <a:noFill/>
          </a:ln>
        </p:spPr>
        <p:txBody>
          <a:bodyPr vert="horz" wrap="square" lIns="91398" tIns="45699" rIns="91398" bIns="45699" anchor="t">
            <a:spAutoFit/>
          </a:bodyPr>
          <a:lstStyle/>
          <a:p>
            <a:pPr defTabSz="1028322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2799" b="1" dirty="0" err="1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모집글과</a:t>
            </a:r>
            <a:r>
              <a:rPr lang="ko-KR" altLang="en-US" sz="2799" b="1" dirty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쪽지 </a:t>
            </a:r>
            <a:r>
              <a:rPr lang="en-US" altLang="ko-KR" sz="2799" b="1" dirty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SEQUENCE</a:t>
            </a:r>
            <a:endParaRPr lang="ko-KR" altLang="en-US" sz="2799" b="1" dirty="0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3589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8702337"/>
              </p:ext>
            </p:extLst>
          </p:nvPr>
        </p:nvGraphicFramePr>
        <p:xfrm>
          <a:off x="836613" y="1517229"/>
          <a:ext cx="10514012" cy="1489429"/>
        </p:xfrm>
        <a:graphic>
          <a:graphicData uri="http://schemas.openxmlformats.org/drawingml/2006/table">
            <a:tbl>
              <a:tblPr/>
              <a:tblGrid>
                <a:gridCol w="15249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181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616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0924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06567">
                <a:tc gridSpan="4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2400" b="0" i="0" u="none" strike="noStrike" dirty="0">
                          <a:solidFill>
                            <a:srgbClr val="FFFFFF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HOBBYTABLE(</a:t>
                      </a:r>
                      <a:r>
                        <a:rPr lang="ko-KR" altLang="en-US" sz="2400" b="0" i="0" u="none" strike="noStrike" dirty="0">
                          <a:solidFill>
                            <a:srgbClr val="FFFFFF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취미 대분류 </a:t>
                      </a:r>
                      <a:r>
                        <a:rPr lang="en-US" altLang="ko-KR" sz="2400" b="0" i="0" u="none" strike="noStrike" dirty="0">
                          <a:solidFill>
                            <a:srgbClr val="FFFFFF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TABLE</a:t>
                      </a:r>
                      <a:r>
                        <a:rPr lang="en-US" sz="2400" b="0" i="0" u="none" strike="noStrike" dirty="0">
                          <a:solidFill>
                            <a:srgbClr val="FFFFFF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)</a:t>
                      </a:r>
                      <a:endParaRPr lang="en-US" sz="2400" b="0" i="0" u="none" strike="noStrike" dirty="0">
                        <a:solidFill>
                          <a:srgbClr val="FFFFFF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9455" marR="9455" marT="945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ABABD4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7739"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2400" b="0" i="0" u="none" strike="noStrike" dirty="0">
                          <a:solidFill>
                            <a:srgbClr val="FFFFFF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이름</a:t>
                      </a:r>
                      <a:endParaRPr lang="ko-KR" altLang="en-US" sz="2400" b="0" i="0" u="none" strike="noStrike" dirty="0">
                        <a:solidFill>
                          <a:srgbClr val="FFFFFF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9455" marR="9455" marT="945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ABABD4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2400" b="0" i="0" u="none" strike="noStrike" dirty="0">
                          <a:solidFill>
                            <a:srgbClr val="FFFFFF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데이터타입</a:t>
                      </a:r>
                      <a:endParaRPr lang="ko-KR" altLang="en-US" sz="2400" b="0" i="0" u="none" strike="noStrike" dirty="0">
                        <a:solidFill>
                          <a:srgbClr val="FFFFFF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ABABD4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2400" b="0" i="0" u="none" strike="noStrike">
                          <a:solidFill>
                            <a:srgbClr val="FFFFFF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제약조건</a:t>
                      </a:r>
                      <a:endParaRPr lang="ko-KR" altLang="en-US" sz="2400" b="0" i="0" u="none" strike="noStrike">
                        <a:solidFill>
                          <a:srgbClr val="FFFFFF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ABABD4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2400" b="0" i="0" u="none" strike="noStrike">
                          <a:solidFill>
                            <a:srgbClr val="FFFFFF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설명</a:t>
                      </a:r>
                      <a:endParaRPr lang="ko-KR" altLang="en-US" sz="2400" b="0" i="0" u="none" strike="noStrike">
                        <a:solidFill>
                          <a:srgbClr val="FFFFFF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ABAB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5123"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hobby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9455" marR="9455" marT="945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VARCHAR2(50)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NOT NULL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관리자페이지에서 취미 대분류 추가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9" name="직선 연결선 8"/>
          <p:cNvCxnSpPr/>
          <p:nvPr/>
        </p:nvCxnSpPr>
        <p:spPr>
          <a:xfrm>
            <a:off x="142837" y="6734551"/>
            <a:ext cx="12056473" cy="0"/>
          </a:xfrm>
          <a:prstGeom prst="line">
            <a:avLst/>
          </a:prstGeom>
          <a:noFill/>
          <a:ln w="3181" cap="flat" cmpd="sng" algn="ctr">
            <a:solidFill>
              <a:srgbClr val="C5C5E1"/>
            </a:solidFill>
            <a:prstDash val="solid"/>
            <a:miter/>
            <a:headEnd w="med" len="med"/>
            <a:tailEnd w="med" len="med"/>
          </a:ln>
        </p:spPr>
      </p:cxnSp>
      <p:cxnSp>
        <p:nvCxnSpPr>
          <p:cNvPr id="10" name="직선 연결선 9"/>
          <p:cNvCxnSpPr/>
          <p:nvPr/>
        </p:nvCxnSpPr>
        <p:spPr>
          <a:xfrm>
            <a:off x="142837" y="176160"/>
            <a:ext cx="12056473" cy="0"/>
          </a:xfrm>
          <a:prstGeom prst="line">
            <a:avLst/>
          </a:prstGeom>
          <a:noFill/>
          <a:ln w="76470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12" name="TextBox 11"/>
          <p:cNvSpPr txBox="1"/>
          <p:nvPr/>
        </p:nvSpPr>
        <p:spPr>
          <a:xfrm>
            <a:off x="9892381" y="6498052"/>
            <a:ext cx="2295821" cy="230832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ⓒSaebyeol Yu. Saebyeol</a:t>
            </a:r>
            <a:r>
              <a:rPr kumimoji="1" lang="ko-KR" altLang="en-US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’</a:t>
            </a: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 PowerPoint</a:t>
            </a:r>
            <a:endParaRPr kumimoji="1" lang="ko-KR" altLang="en-US" sz="900" b="0" i="0" u="none">
              <a:solidFill>
                <a:srgbClr val="404040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42837" y="271440"/>
            <a:ext cx="778034" cy="338554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600" b="0" i="0" u="none" baseline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Part 4</a:t>
            </a:r>
            <a:endParaRPr kumimoji="1" lang="en-US" altLang="ko-KR" sz="1600" b="0" i="0" u="none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E7C4803B-C32E-ADA1-1575-00ABD7665C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4476702"/>
              </p:ext>
            </p:extLst>
          </p:nvPr>
        </p:nvGraphicFramePr>
        <p:xfrm>
          <a:off x="836613" y="3719408"/>
          <a:ext cx="10514012" cy="1489429"/>
        </p:xfrm>
        <a:graphic>
          <a:graphicData uri="http://schemas.openxmlformats.org/drawingml/2006/table">
            <a:tbl>
              <a:tblPr/>
              <a:tblGrid>
                <a:gridCol w="15249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181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616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0924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06567">
                <a:tc gridSpan="4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2400" b="0" i="0" u="none" strike="noStrike" dirty="0">
                          <a:solidFill>
                            <a:srgbClr val="FFFFFF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CITYTABLE(</a:t>
                      </a:r>
                      <a:r>
                        <a:rPr lang="ko-KR" altLang="en-US" sz="2400" b="0" i="0" u="none" strike="noStrike" dirty="0">
                          <a:solidFill>
                            <a:srgbClr val="FFFFFF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지역 대분류 </a:t>
                      </a:r>
                      <a:r>
                        <a:rPr lang="en-US" sz="2400" b="0" i="0" u="none" strike="noStrike" dirty="0">
                          <a:solidFill>
                            <a:srgbClr val="FFFFFF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TABLE)</a:t>
                      </a:r>
                      <a:endParaRPr lang="en-US" sz="2400" b="0" i="0" u="none" strike="noStrike" dirty="0">
                        <a:solidFill>
                          <a:srgbClr val="FFFFFF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9455" marR="9455" marT="945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ABABD4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7739"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2400" b="0" i="0" u="none" strike="noStrike" dirty="0">
                          <a:solidFill>
                            <a:srgbClr val="FFFFFF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이름</a:t>
                      </a:r>
                      <a:endParaRPr lang="ko-KR" altLang="en-US" sz="2400" b="0" i="0" u="none" strike="noStrike" dirty="0">
                        <a:solidFill>
                          <a:srgbClr val="FFFFFF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9455" marR="9455" marT="945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ABABD4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2400" b="0" i="0" u="none" strike="noStrike" dirty="0">
                          <a:solidFill>
                            <a:srgbClr val="FFFFFF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데이터타입</a:t>
                      </a:r>
                      <a:endParaRPr lang="ko-KR" altLang="en-US" sz="2400" b="0" i="0" u="none" strike="noStrike" dirty="0">
                        <a:solidFill>
                          <a:srgbClr val="FFFFFF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ABABD4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2400" b="0" i="0" u="none" strike="noStrike">
                          <a:solidFill>
                            <a:srgbClr val="FFFFFF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제약조건</a:t>
                      </a:r>
                      <a:endParaRPr lang="ko-KR" altLang="en-US" sz="2400" b="0" i="0" u="none" strike="noStrike">
                        <a:solidFill>
                          <a:srgbClr val="FFFFFF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ABABD4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2400" b="0" i="0" u="none" strike="noStrike">
                          <a:solidFill>
                            <a:srgbClr val="FFFFFF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설명</a:t>
                      </a:r>
                      <a:endParaRPr lang="ko-KR" altLang="en-US" sz="2400" b="0" i="0" u="none" strike="noStrike">
                        <a:solidFill>
                          <a:srgbClr val="FFFFFF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ABAB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5123"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city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9455" marR="9455" marT="945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VARCHAR2(100)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NOT NULL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관리자페이지에서 지역 대분류 추가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41559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BABD4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676" name="Group 1"/>
          <p:cNvGrpSpPr/>
          <p:nvPr/>
        </p:nvGrpSpPr>
        <p:grpSpPr>
          <a:xfrm>
            <a:off x="6453754" y="871367"/>
            <a:ext cx="5733484" cy="4572801"/>
            <a:chOff x="6815487" y="871367"/>
            <a:chExt cx="5733485" cy="4572801"/>
          </a:xfrm>
        </p:grpSpPr>
        <p:sp>
          <p:nvSpPr>
            <p:cNvPr id="28677" name="TextBox 28676"/>
            <p:cNvSpPr txBox="1"/>
            <p:nvPr/>
          </p:nvSpPr>
          <p:spPr>
            <a:xfrm>
              <a:off x="6815487" y="871367"/>
              <a:ext cx="1625766" cy="315471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91440" tIns="45720" rIns="91440" bIns="45720" anchor="t">
              <a:spAutoFit/>
            </a:bodyPr>
            <a:lstStyle/>
            <a:p>
              <a:pPr marL="0" lvl="0" indent="0" algn="l" defTabSz="1028836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0" lang="en-US" altLang="ko-KR" sz="19900" b="1" i="0" u="none" baseline="0">
                  <a:solidFill>
                    <a:srgbClr val="FFFFFF">
                      <a:alpha val="100000"/>
                    </a:srgb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5</a:t>
              </a:r>
              <a:endParaRPr kumimoji="0" lang="en-US" altLang="ko-KR" sz="19900" b="1" i="0" u="none">
                <a:solidFill>
                  <a:srgbClr val="FFFFFF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28678" name="TextBox 28677"/>
            <p:cNvSpPr txBox="1"/>
            <p:nvPr/>
          </p:nvSpPr>
          <p:spPr>
            <a:xfrm>
              <a:off x="6815487" y="4275301"/>
              <a:ext cx="5618107" cy="707886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anchor="t">
              <a:spAutoFit/>
            </a:bodyPr>
            <a:lstStyle/>
            <a:p>
              <a:pPr lvl="0" defTabSz="1028836" latinLnBrk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ko-KR" sz="4000" b="1" dirty="0">
                  <a:solidFill>
                    <a:srgbClr val="FFFFFF">
                      <a:alpha val="100000"/>
                    </a:srgb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JSP</a:t>
              </a:r>
              <a:r>
                <a:rPr lang="ko-KR" altLang="en-US" sz="4000" b="1" dirty="0">
                  <a:solidFill>
                    <a:srgbClr val="FFFFFF">
                      <a:alpha val="100000"/>
                    </a:srgb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에서 </a:t>
              </a:r>
              <a:r>
                <a:rPr lang="en-US" altLang="ko-KR" sz="4000" b="1" dirty="0">
                  <a:solidFill>
                    <a:srgbClr val="FFFFFF">
                      <a:alpha val="100000"/>
                    </a:srgb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Spring </a:t>
              </a:r>
              <a:r>
                <a:rPr lang="ko-KR" altLang="en-US" sz="4000" b="1" dirty="0" err="1">
                  <a:solidFill>
                    <a:srgbClr val="FFFFFF">
                      <a:alpha val="100000"/>
                    </a:srgb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컨버전</a:t>
              </a:r>
              <a:r>
                <a:rPr lang="ko-KR" altLang="en-US" sz="4000" b="1" dirty="0">
                  <a:solidFill>
                    <a:srgbClr val="FFFFFF">
                      <a:alpha val="100000"/>
                    </a:srgb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 </a:t>
              </a:r>
            </a:p>
          </p:txBody>
        </p:sp>
        <p:cxnSp>
          <p:nvCxnSpPr>
            <p:cNvPr id="28679" name="직선 연결선 28678"/>
            <p:cNvCxnSpPr/>
            <p:nvPr/>
          </p:nvCxnSpPr>
          <p:spPr>
            <a:xfrm>
              <a:off x="6815487" y="5194943"/>
              <a:ext cx="5733485" cy="0"/>
            </a:xfrm>
            <a:prstGeom prst="line">
              <a:avLst/>
            </a:prstGeom>
            <a:noFill/>
            <a:ln w="76470" cap="flat" cmpd="sng" algn="ctr">
              <a:solidFill>
                <a:srgbClr val="FFFFFF">
                  <a:alpha val="100000"/>
                </a:srgbClr>
              </a:solidFill>
              <a:prstDash val="solid"/>
              <a:miter/>
              <a:headEnd w="med" len="med"/>
              <a:tailEnd w="med" len="med"/>
            </a:ln>
          </p:spPr>
        </p:cxnSp>
        <p:cxnSp>
          <p:nvCxnSpPr>
            <p:cNvPr id="28680" name="직선 연결선 28679"/>
            <p:cNvCxnSpPr/>
            <p:nvPr/>
          </p:nvCxnSpPr>
          <p:spPr>
            <a:xfrm>
              <a:off x="6815487" y="5444168"/>
              <a:ext cx="5733485" cy="0"/>
            </a:xfrm>
            <a:prstGeom prst="line">
              <a:avLst/>
            </a:prstGeom>
            <a:noFill/>
            <a:ln w="3181" cap="flat" cmpd="sng" algn="ctr">
              <a:solidFill>
                <a:srgbClr val="FFFFFF">
                  <a:alpha val="100000"/>
                </a:srgbClr>
              </a:solidFill>
              <a:prstDash val="solid"/>
              <a:miter/>
              <a:headEnd w="med" len="med"/>
              <a:tailEnd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2110349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42837" y="176160"/>
            <a:ext cx="12056473" cy="0"/>
          </a:xfrm>
          <a:prstGeom prst="line">
            <a:avLst/>
          </a:prstGeom>
          <a:noFill/>
          <a:ln w="76470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5" name="TextBox 4"/>
          <p:cNvSpPr txBox="1"/>
          <p:nvPr/>
        </p:nvSpPr>
        <p:spPr>
          <a:xfrm>
            <a:off x="142837" y="271440"/>
            <a:ext cx="778034" cy="338554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600" b="0" i="0" u="none" baseline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Part 5</a:t>
            </a:r>
            <a:endParaRPr kumimoji="1" lang="en-US" altLang="ko-KR" sz="1600" b="0" i="0" u="none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892381" y="6498052"/>
            <a:ext cx="2295821" cy="230832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ⓒSaebyeol Yu. Saebyeol</a:t>
            </a:r>
            <a:r>
              <a:rPr kumimoji="1" lang="ko-KR" altLang="en-US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’</a:t>
            </a: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 PowerPoint</a:t>
            </a:r>
            <a:endParaRPr kumimoji="1" lang="ko-KR" altLang="en-US" sz="900" b="0" i="0" u="none">
              <a:solidFill>
                <a:srgbClr val="404040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42837" y="6734551"/>
            <a:ext cx="12056473" cy="0"/>
          </a:xfrm>
          <a:prstGeom prst="line">
            <a:avLst/>
          </a:prstGeom>
          <a:noFill/>
          <a:ln w="3181" cap="flat" cmpd="sng" algn="ctr">
            <a:solidFill>
              <a:srgbClr val="C5C5E1"/>
            </a:solidFill>
            <a:prstDash val="solid"/>
            <a:miter/>
            <a:headEnd w="med" len="med"/>
            <a:tailEnd w="med" len="med"/>
          </a:ln>
        </p:spPr>
      </p:cxn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737" y="1954095"/>
            <a:ext cx="4890282" cy="349007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79094" y="810270"/>
            <a:ext cx="10308171" cy="70788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1028836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4000" b="1" dirty="0">
                <a:latin typeface="굴림" panose="020B0600000101010101" pitchFamily="50" charset="-127"/>
                <a:ea typeface="굴림" panose="020B0600000101010101" pitchFamily="50" charset="-127"/>
              </a:rPr>
              <a:t>JSP</a:t>
            </a:r>
            <a:r>
              <a:rPr lang="ko-KR" altLang="en-US" sz="4000" b="1" dirty="0">
                <a:latin typeface="굴림" panose="020B0600000101010101" pitchFamily="50" charset="-127"/>
                <a:ea typeface="굴림" panose="020B0600000101010101" pitchFamily="50" charset="-127"/>
              </a:rPr>
              <a:t>의 </a:t>
            </a:r>
            <a:r>
              <a:rPr lang="en-US" altLang="ko-KR" sz="4000" b="1" dirty="0">
                <a:latin typeface="굴림" panose="020B0600000101010101" pitchFamily="50" charset="-127"/>
                <a:ea typeface="굴림" panose="020B0600000101010101" pitchFamily="50" charset="-127"/>
              </a:rPr>
              <a:t>JoinDBBean.java(</a:t>
            </a:r>
            <a:r>
              <a:rPr lang="ko-KR" altLang="en-US" sz="4000" b="1" dirty="0">
                <a:latin typeface="굴림" panose="020B0600000101010101" pitchFamily="50" charset="-127"/>
                <a:ea typeface="굴림" panose="020B0600000101010101" pitchFamily="50" charset="-127"/>
              </a:rPr>
              <a:t>참여하기</a:t>
            </a:r>
            <a:r>
              <a:rPr lang="en-US" altLang="ko-KR" sz="4000" b="1" dirty="0"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  <a:endParaRPr lang="ko-KR" altLang="en-US" sz="40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559" y="1954095"/>
            <a:ext cx="3585528" cy="3634127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6087" y="1960224"/>
            <a:ext cx="3023412" cy="2784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887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42837" y="176160"/>
            <a:ext cx="12056473" cy="0"/>
          </a:xfrm>
          <a:prstGeom prst="line">
            <a:avLst/>
          </a:prstGeom>
          <a:noFill/>
          <a:ln w="76470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5" name="TextBox 4"/>
          <p:cNvSpPr txBox="1"/>
          <p:nvPr/>
        </p:nvSpPr>
        <p:spPr>
          <a:xfrm>
            <a:off x="142837" y="271440"/>
            <a:ext cx="778034" cy="338554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600" b="0" i="0" u="none" baseline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Part 5</a:t>
            </a:r>
            <a:endParaRPr kumimoji="1" lang="en-US" altLang="ko-KR" sz="1600" b="0" i="0" u="none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892381" y="6498052"/>
            <a:ext cx="2295821" cy="230832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ⓒSaebyeol Yu. Saebyeol</a:t>
            </a:r>
            <a:r>
              <a:rPr kumimoji="1" lang="ko-KR" altLang="en-US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’</a:t>
            </a: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 PowerPoint</a:t>
            </a:r>
            <a:endParaRPr kumimoji="1" lang="ko-KR" altLang="en-US" sz="900" b="0" i="0" u="none">
              <a:solidFill>
                <a:srgbClr val="404040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42837" y="6734551"/>
            <a:ext cx="12056473" cy="0"/>
          </a:xfrm>
          <a:prstGeom prst="line">
            <a:avLst/>
          </a:prstGeom>
          <a:noFill/>
          <a:ln w="3181" cap="flat" cmpd="sng" algn="ctr">
            <a:solidFill>
              <a:srgbClr val="C5C5E1"/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9" name="TextBox 8"/>
          <p:cNvSpPr txBox="1"/>
          <p:nvPr/>
        </p:nvSpPr>
        <p:spPr>
          <a:xfrm>
            <a:off x="179095" y="810270"/>
            <a:ext cx="7355064" cy="70788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1028836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4000" b="1" dirty="0">
                <a:latin typeface="굴림" panose="020B0600000101010101" pitchFamily="50" charset="-127"/>
                <a:ea typeface="굴림" panose="020B0600000101010101" pitchFamily="50" charset="-127"/>
              </a:rPr>
              <a:t>JSP</a:t>
            </a:r>
            <a:r>
              <a:rPr lang="ko-KR" altLang="en-US" sz="4000" b="1" dirty="0">
                <a:latin typeface="굴림" panose="020B0600000101010101" pitchFamily="50" charset="-127"/>
                <a:ea typeface="굴림" panose="020B0600000101010101" pitchFamily="50" charset="-127"/>
              </a:rPr>
              <a:t>의 </a:t>
            </a:r>
            <a:r>
              <a:rPr lang="en-US" altLang="ko-KR" sz="4000" b="1" dirty="0" err="1">
                <a:latin typeface="굴림" panose="020B0600000101010101" pitchFamily="50" charset="-127"/>
                <a:ea typeface="굴림" panose="020B0600000101010101" pitchFamily="50" charset="-127"/>
              </a:rPr>
              <a:t>show.jsp</a:t>
            </a:r>
            <a:r>
              <a:rPr lang="en-US" altLang="ko-KR" sz="4000" b="1" dirty="0">
                <a:latin typeface="굴림" panose="020B0600000101010101" pitchFamily="50" charset="-127"/>
                <a:ea typeface="굴림" panose="020B0600000101010101" pitchFamily="50" charset="-127"/>
              </a:rPr>
              <a:t>(</a:t>
            </a:r>
            <a:r>
              <a:rPr lang="ko-KR" altLang="en-US" sz="4000" b="1" dirty="0">
                <a:latin typeface="굴림" panose="020B0600000101010101" pitchFamily="50" charset="-127"/>
                <a:ea typeface="굴림" panose="020B0600000101010101" pitchFamily="50" charset="-127"/>
              </a:rPr>
              <a:t>참여하기</a:t>
            </a:r>
            <a:r>
              <a:rPr lang="en-US" altLang="ko-KR" sz="4000" b="1" dirty="0"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  <a:endParaRPr lang="ko-KR" altLang="en-US" sz="40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648" y="1718432"/>
            <a:ext cx="7235440" cy="288108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3891" y="4360501"/>
            <a:ext cx="7437684" cy="2275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99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42837" y="176160"/>
            <a:ext cx="12056473" cy="0"/>
          </a:xfrm>
          <a:prstGeom prst="line">
            <a:avLst/>
          </a:prstGeom>
          <a:noFill/>
          <a:ln w="76470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5" name="TextBox 4"/>
          <p:cNvSpPr txBox="1"/>
          <p:nvPr/>
        </p:nvSpPr>
        <p:spPr>
          <a:xfrm>
            <a:off x="142837" y="271440"/>
            <a:ext cx="778034" cy="338554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600" b="0" i="0" u="none" baseline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Part 5</a:t>
            </a:r>
            <a:endParaRPr kumimoji="1" lang="en-US" altLang="ko-KR" sz="1600" b="0" i="0" u="none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892381" y="6498052"/>
            <a:ext cx="2295821" cy="230832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ⓒSaebyeol Yu. Saebyeol</a:t>
            </a:r>
            <a:r>
              <a:rPr kumimoji="1" lang="ko-KR" altLang="en-US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’</a:t>
            </a: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 PowerPoint</a:t>
            </a:r>
            <a:endParaRPr kumimoji="1" lang="ko-KR" altLang="en-US" sz="900" b="0" i="0" u="none">
              <a:solidFill>
                <a:srgbClr val="404040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42837" y="6734551"/>
            <a:ext cx="12056473" cy="0"/>
          </a:xfrm>
          <a:prstGeom prst="line">
            <a:avLst/>
          </a:prstGeom>
          <a:noFill/>
          <a:ln w="3181" cap="flat" cmpd="sng" algn="ctr">
            <a:solidFill>
              <a:srgbClr val="C5C5E1"/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9" name="TextBox 8"/>
          <p:cNvSpPr txBox="1"/>
          <p:nvPr/>
        </p:nvSpPr>
        <p:spPr>
          <a:xfrm>
            <a:off x="179095" y="810270"/>
            <a:ext cx="7355064" cy="70788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1028836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4000" b="1" dirty="0">
                <a:latin typeface="굴림" panose="020B0600000101010101" pitchFamily="50" charset="-127"/>
                <a:ea typeface="굴림" panose="020B0600000101010101" pitchFamily="50" charset="-127"/>
              </a:rPr>
              <a:t>JSP</a:t>
            </a:r>
            <a:r>
              <a:rPr lang="ko-KR" altLang="en-US" sz="4000" b="1" dirty="0">
                <a:latin typeface="굴림" panose="020B0600000101010101" pitchFamily="50" charset="-127"/>
                <a:ea typeface="굴림" panose="020B0600000101010101" pitchFamily="50" charset="-127"/>
              </a:rPr>
              <a:t>의 </a:t>
            </a:r>
            <a:r>
              <a:rPr lang="en-US" altLang="ko-KR" sz="4000" b="1" dirty="0" err="1">
                <a:latin typeface="굴림" panose="020B0600000101010101" pitchFamily="50" charset="-127"/>
                <a:ea typeface="굴림" panose="020B0600000101010101" pitchFamily="50" charset="-127"/>
              </a:rPr>
              <a:t>apply_ok.jsp</a:t>
            </a:r>
            <a:r>
              <a:rPr lang="en-US" altLang="ko-KR" sz="4000" b="1" dirty="0">
                <a:latin typeface="굴림" panose="020B0600000101010101" pitchFamily="50" charset="-127"/>
                <a:ea typeface="굴림" panose="020B0600000101010101" pitchFamily="50" charset="-127"/>
              </a:rPr>
              <a:t>(</a:t>
            </a:r>
            <a:r>
              <a:rPr lang="ko-KR" altLang="en-US" sz="4000" b="1" dirty="0">
                <a:latin typeface="굴림" panose="020B0600000101010101" pitchFamily="50" charset="-127"/>
                <a:ea typeface="굴림" panose="020B0600000101010101" pitchFamily="50" charset="-127"/>
              </a:rPr>
              <a:t>참여하기</a:t>
            </a:r>
            <a:r>
              <a:rPr lang="en-US" altLang="ko-KR" sz="4000" b="1" dirty="0"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  <a:endParaRPr lang="ko-KR" altLang="en-US" sz="40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2012" y="1782865"/>
            <a:ext cx="5040505" cy="216758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2517" y="1782865"/>
            <a:ext cx="5065019" cy="3545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919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42837" y="176160"/>
            <a:ext cx="12056473" cy="0"/>
          </a:xfrm>
          <a:prstGeom prst="line">
            <a:avLst/>
          </a:prstGeom>
          <a:noFill/>
          <a:ln w="76470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5" name="TextBox 4"/>
          <p:cNvSpPr txBox="1"/>
          <p:nvPr/>
        </p:nvSpPr>
        <p:spPr>
          <a:xfrm>
            <a:off x="142837" y="271440"/>
            <a:ext cx="778034" cy="338554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600" b="0" i="0" u="none" baseline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Part 5</a:t>
            </a:r>
            <a:endParaRPr kumimoji="1" lang="en-US" altLang="ko-KR" sz="1600" b="0" i="0" u="none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892381" y="6498052"/>
            <a:ext cx="2295821" cy="230832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ⓒSaebyeol Yu. Saebyeol</a:t>
            </a:r>
            <a:r>
              <a:rPr kumimoji="1" lang="ko-KR" altLang="en-US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’</a:t>
            </a: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 PowerPoint</a:t>
            </a:r>
            <a:endParaRPr kumimoji="1" lang="ko-KR" altLang="en-US" sz="900" b="0" i="0" u="none">
              <a:solidFill>
                <a:srgbClr val="404040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42837" y="6734551"/>
            <a:ext cx="12056473" cy="0"/>
          </a:xfrm>
          <a:prstGeom prst="line">
            <a:avLst/>
          </a:prstGeom>
          <a:noFill/>
          <a:ln w="3181" cap="flat" cmpd="sng" algn="ctr">
            <a:solidFill>
              <a:srgbClr val="C5C5E1"/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9" name="TextBox 8"/>
          <p:cNvSpPr txBox="1"/>
          <p:nvPr/>
        </p:nvSpPr>
        <p:spPr>
          <a:xfrm>
            <a:off x="179095" y="810270"/>
            <a:ext cx="12108846" cy="70788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1028836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4000" b="1" dirty="0">
                <a:latin typeface="굴림" panose="020B0600000101010101" pitchFamily="50" charset="-127"/>
                <a:ea typeface="굴림" panose="020B0600000101010101" pitchFamily="50" charset="-127"/>
              </a:rPr>
              <a:t>Spring</a:t>
            </a:r>
            <a:r>
              <a:rPr lang="ko-KR" altLang="en-US" sz="4000" b="1" dirty="0">
                <a:latin typeface="굴림" panose="020B0600000101010101" pitchFamily="50" charset="-127"/>
                <a:ea typeface="굴림" panose="020B0600000101010101" pitchFamily="50" charset="-127"/>
              </a:rPr>
              <a:t>의 </a:t>
            </a:r>
            <a:r>
              <a:rPr lang="en-US" altLang="ko-KR" sz="4000" b="1" dirty="0">
                <a:latin typeface="굴림" panose="020B0600000101010101" pitchFamily="50" charset="-127"/>
                <a:ea typeface="굴림" panose="020B0600000101010101" pitchFamily="50" charset="-127"/>
              </a:rPr>
              <a:t>ApplyDAO.xml(</a:t>
            </a:r>
            <a:r>
              <a:rPr lang="ko-KR" altLang="en-US" sz="4000" b="1" dirty="0">
                <a:latin typeface="굴림" panose="020B0600000101010101" pitchFamily="50" charset="-127"/>
                <a:ea typeface="굴림" panose="020B0600000101010101" pitchFamily="50" charset="-127"/>
              </a:rPr>
              <a:t>참여하기</a:t>
            </a:r>
            <a:r>
              <a:rPr lang="en-US" altLang="ko-KR" sz="4000" b="1" dirty="0"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  <a:endParaRPr lang="ko-KR" altLang="en-US" sz="40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006" y="1914845"/>
            <a:ext cx="5778179" cy="292357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1019" y="1914845"/>
            <a:ext cx="5986332" cy="2929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313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42837" y="176160"/>
            <a:ext cx="12056473" cy="0"/>
          </a:xfrm>
          <a:prstGeom prst="line">
            <a:avLst/>
          </a:prstGeom>
          <a:noFill/>
          <a:ln w="76470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5" name="TextBox 4"/>
          <p:cNvSpPr txBox="1"/>
          <p:nvPr/>
        </p:nvSpPr>
        <p:spPr>
          <a:xfrm>
            <a:off x="142837" y="271440"/>
            <a:ext cx="778034" cy="338554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600" b="0" i="0" u="none" baseline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Part 5</a:t>
            </a:r>
            <a:endParaRPr kumimoji="1" lang="en-US" altLang="ko-KR" sz="1600" b="0" i="0" u="none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892381" y="6498052"/>
            <a:ext cx="2295821" cy="230832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ⓒSaebyeol Yu. Saebyeol</a:t>
            </a:r>
            <a:r>
              <a:rPr kumimoji="1" lang="ko-KR" altLang="en-US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’</a:t>
            </a: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 PowerPoint</a:t>
            </a:r>
            <a:endParaRPr kumimoji="1" lang="ko-KR" altLang="en-US" sz="900" b="0" i="0" u="none">
              <a:solidFill>
                <a:srgbClr val="404040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42837" y="6734551"/>
            <a:ext cx="12056473" cy="0"/>
          </a:xfrm>
          <a:prstGeom prst="line">
            <a:avLst/>
          </a:prstGeom>
          <a:noFill/>
          <a:ln w="3181" cap="flat" cmpd="sng" algn="ctr">
            <a:solidFill>
              <a:srgbClr val="C5C5E1"/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9" name="TextBox 8"/>
          <p:cNvSpPr txBox="1"/>
          <p:nvPr/>
        </p:nvSpPr>
        <p:spPr>
          <a:xfrm>
            <a:off x="179095" y="810270"/>
            <a:ext cx="12108846" cy="70788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1028836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4000" b="1" dirty="0">
                <a:latin typeface="굴림" panose="020B0600000101010101" pitchFamily="50" charset="-127"/>
                <a:ea typeface="굴림" panose="020B0600000101010101" pitchFamily="50" charset="-127"/>
              </a:rPr>
              <a:t>Spring</a:t>
            </a:r>
            <a:r>
              <a:rPr lang="ko-KR" altLang="en-US" sz="4000" b="1" dirty="0">
                <a:latin typeface="굴림" panose="020B0600000101010101" pitchFamily="50" charset="-127"/>
                <a:ea typeface="굴림" panose="020B0600000101010101" pitchFamily="50" charset="-127"/>
              </a:rPr>
              <a:t>의 </a:t>
            </a:r>
            <a:r>
              <a:rPr lang="en-US" altLang="ko-KR" sz="4000" b="1" dirty="0">
                <a:latin typeface="굴림" panose="020B0600000101010101" pitchFamily="50" charset="-127"/>
                <a:ea typeface="굴림" panose="020B0600000101010101" pitchFamily="50" charset="-127"/>
              </a:rPr>
              <a:t>ApplyDAO.java(</a:t>
            </a:r>
            <a:r>
              <a:rPr lang="ko-KR" altLang="en-US" sz="4000" b="1" dirty="0">
                <a:latin typeface="굴림" panose="020B0600000101010101" pitchFamily="50" charset="-127"/>
                <a:ea typeface="굴림" panose="020B0600000101010101" pitchFamily="50" charset="-127"/>
              </a:rPr>
              <a:t>참여하기</a:t>
            </a:r>
            <a:r>
              <a:rPr lang="en-US" altLang="ko-KR" sz="4000" b="1" dirty="0"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  <a:endParaRPr lang="ko-KR" altLang="en-US" sz="40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6188" y="1518156"/>
            <a:ext cx="6305550" cy="486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26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42837" y="176160"/>
            <a:ext cx="12056473" cy="0"/>
          </a:xfrm>
          <a:prstGeom prst="line">
            <a:avLst/>
          </a:prstGeom>
          <a:noFill/>
          <a:ln w="76470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5" name="TextBox 4"/>
          <p:cNvSpPr txBox="1"/>
          <p:nvPr/>
        </p:nvSpPr>
        <p:spPr>
          <a:xfrm>
            <a:off x="142837" y="271440"/>
            <a:ext cx="778034" cy="338554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600" b="0" i="0" u="none" baseline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Part 5</a:t>
            </a:r>
            <a:endParaRPr kumimoji="1" lang="en-US" altLang="ko-KR" sz="1600" b="0" i="0" u="none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892381" y="6498052"/>
            <a:ext cx="2295821" cy="230832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ⓒSaebyeol Yu. Saebyeol</a:t>
            </a:r>
            <a:r>
              <a:rPr kumimoji="1" lang="ko-KR" altLang="en-US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’</a:t>
            </a: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 PowerPoint</a:t>
            </a:r>
            <a:endParaRPr kumimoji="1" lang="ko-KR" altLang="en-US" sz="900" b="0" i="0" u="none">
              <a:solidFill>
                <a:srgbClr val="404040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42837" y="6734551"/>
            <a:ext cx="12056473" cy="0"/>
          </a:xfrm>
          <a:prstGeom prst="line">
            <a:avLst/>
          </a:prstGeom>
          <a:noFill/>
          <a:ln w="3181" cap="flat" cmpd="sng" algn="ctr">
            <a:solidFill>
              <a:srgbClr val="C5C5E1"/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9" name="TextBox 8"/>
          <p:cNvSpPr txBox="1"/>
          <p:nvPr/>
        </p:nvSpPr>
        <p:spPr>
          <a:xfrm>
            <a:off x="179095" y="810270"/>
            <a:ext cx="12108846" cy="70788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1028836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4000" b="1" dirty="0">
                <a:latin typeface="굴림" panose="020B0600000101010101" pitchFamily="50" charset="-127"/>
                <a:ea typeface="굴림" panose="020B0600000101010101" pitchFamily="50" charset="-127"/>
              </a:rPr>
              <a:t>Spring</a:t>
            </a:r>
            <a:r>
              <a:rPr lang="ko-KR" altLang="en-US" sz="4000" b="1" dirty="0">
                <a:latin typeface="굴림" panose="020B0600000101010101" pitchFamily="50" charset="-127"/>
                <a:ea typeface="굴림" panose="020B0600000101010101" pitchFamily="50" charset="-127"/>
              </a:rPr>
              <a:t>의 </a:t>
            </a:r>
            <a:r>
              <a:rPr lang="en-US" altLang="ko-KR" sz="4000" b="1" dirty="0">
                <a:latin typeface="굴림" panose="020B0600000101010101" pitchFamily="50" charset="-127"/>
                <a:ea typeface="굴림" panose="020B0600000101010101" pitchFamily="50" charset="-127"/>
              </a:rPr>
              <a:t>ApplyService.java(</a:t>
            </a:r>
            <a:r>
              <a:rPr lang="ko-KR" altLang="en-US" sz="4000" b="1" dirty="0">
                <a:latin typeface="굴림" panose="020B0600000101010101" pitchFamily="50" charset="-127"/>
                <a:ea typeface="굴림" panose="020B0600000101010101" pitchFamily="50" charset="-127"/>
              </a:rPr>
              <a:t>참여하기</a:t>
            </a:r>
            <a:r>
              <a:rPr lang="en-US" altLang="ko-KR" sz="4000" b="1" dirty="0"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  <a:endParaRPr lang="ko-KR" altLang="en-US" sz="40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4431" y="1513030"/>
            <a:ext cx="6276975" cy="465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915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42837" y="176160"/>
            <a:ext cx="12056473" cy="0"/>
          </a:xfrm>
          <a:prstGeom prst="line">
            <a:avLst/>
          </a:prstGeom>
          <a:noFill/>
          <a:ln w="76470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5" name="TextBox 4"/>
          <p:cNvSpPr txBox="1"/>
          <p:nvPr/>
        </p:nvSpPr>
        <p:spPr>
          <a:xfrm>
            <a:off x="142837" y="271440"/>
            <a:ext cx="778034" cy="338554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600" b="0" i="0" u="none" baseline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Part 5</a:t>
            </a:r>
            <a:endParaRPr kumimoji="1" lang="en-US" altLang="ko-KR" sz="1600" b="0" i="0" u="none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892381" y="6498052"/>
            <a:ext cx="2295821" cy="230832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ⓒSaebyeol Yu. Saebyeol</a:t>
            </a:r>
            <a:r>
              <a:rPr kumimoji="1" lang="ko-KR" altLang="en-US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’</a:t>
            </a: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 PowerPoint</a:t>
            </a:r>
            <a:endParaRPr kumimoji="1" lang="ko-KR" altLang="en-US" sz="900" b="0" i="0" u="none">
              <a:solidFill>
                <a:srgbClr val="404040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42837" y="6734551"/>
            <a:ext cx="12056473" cy="0"/>
          </a:xfrm>
          <a:prstGeom prst="line">
            <a:avLst/>
          </a:prstGeom>
          <a:noFill/>
          <a:ln w="3181" cap="flat" cmpd="sng" algn="ctr">
            <a:solidFill>
              <a:srgbClr val="C5C5E1"/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9" name="TextBox 8"/>
          <p:cNvSpPr txBox="1"/>
          <p:nvPr/>
        </p:nvSpPr>
        <p:spPr>
          <a:xfrm>
            <a:off x="179095" y="810270"/>
            <a:ext cx="12108846" cy="70788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1028836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4000" b="1" dirty="0">
                <a:latin typeface="굴림" panose="020B0600000101010101" pitchFamily="50" charset="-127"/>
                <a:ea typeface="굴림" panose="020B0600000101010101" pitchFamily="50" charset="-127"/>
              </a:rPr>
              <a:t>Spring</a:t>
            </a:r>
            <a:r>
              <a:rPr lang="ko-KR" altLang="en-US" sz="4000" b="1" dirty="0">
                <a:latin typeface="굴림" panose="020B0600000101010101" pitchFamily="50" charset="-127"/>
                <a:ea typeface="굴림" panose="020B0600000101010101" pitchFamily="50" charset="-127"/>
              </a:rPr>
              <a:t>의 </a:t>
            </a:r>
            <a:r>
              <a:rPr lang="en-US" altLang="ko-KR" sz="4000" b="1" dirty="0">
                <a:latin typeface="굴림" panose="020B0600000101010101" pitchFamily="50" charset="-127"/>
                <a:ea typeface="굴림" panose="020B0600000101010101" pitchFamily="50" charset="-127"/>
              </a:rPr>
              <a:t>ApplyServiceImpl.java(</a:t>
            </a:r>
            <a:r>
              <a:rPr lang="ko-KR" altLang="en-US" sz="4000" b="1" dirty="0">
                <a:latin typeface="굴림" panose="020B0600000101010101" pitchFamily="50" charset="-127"/>
                <a:ea typeface="굴림" panose="020B0600000101010101" pitchFamily="50" charset="-127"/>
              </a:rPr>
              <a:t>참여하기</a:t>
            </a:r>
            <a:r>
              <a:rPr lang="en-US" altLang="ko-KR" sz="4000" b="1" dirty="0"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  <a:endParaRPr lang="ko-KR" altLang="en-US" sz="40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3891" y="1618656"/>
            <a:ext cx="4441977" cy="291763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5868" y="1618656"/>
            <a:ext cx="3580716" cy="2923496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7999" y="4535888"/>
            <a:ext cx="3648227" cy="1809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806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AABD3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96" name="Group 1"/>
          <p:cNvGrpSpPr/>
          <p:nvPr/>
        </p:nvGrpSpPr>
        <p:grpSpPr>
          <a:xfrm>
            <a:off x="6815487" y="871367"/>
            <a:ext cx="5625258" cy="4482314"/>
            <a:chOff x="6815487" y="871367"/>
            <a:chExt cx="5625259" cy="4482314"/>
          </a:xfrm>
        </p:grpSpPr>
        <p:sp>
          <p:nvSpPr>
            <p:cNvPr id="8197" name="TextBox 8196"/>
            <p:cNvSpPr txBox="1"/>
            <p:nvPr/>
          </p:nvSpPr>
          <p:spPr>
            <a:xfrm>
              <a:off x="6815487" y="871367"/>
              <a:ext cx="1625766" cy="315471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91440" tIns="45720" rIns="91440" bIns="45720" anchor="t">
              <a:spAutoFit/>
            </a:bodyPr>
            <a:lstStyle/>
            <a:p>
              <a:pPr marL="0" lvl="0" indent="0" algn="l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0" lang="en-US" altLang="ko-KR" sz="19900" b="1" i="0" u="none" baseline="0">
                  <a:solidFill>
                    <a:srgbClr val="FFFFFF">
                      <a:alpha val="100000"/>
                    </a:srgb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1</a:t>
              </a:r>
              <a:endParaRPr kumimoji="0" lang="en-US" altLang="ko-KR" sz="19900" b="1" i="0" u="none">
                <a:solidFill>
                  <a:srgbClr val="FFFFFF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8198" name="TextBox 8197"/>
            <p:cNvSpPr txBox="1"/>
            <p:nvPr/>
          </p:nvSpPr>
          <p:spPr>
            <a:xfrm>
              <a:off x="6815487" y="3910910"/>
              <a:ext cx="5625259" cy="830997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91440" tIns="45720" rIns="91440" bIns="45720" anchor="t">
              <a:spAutoFit/>
            </a:bodyPr>
            <a:lstStyle/>
            <a:p>
              <a:pPr lvl="0" defTabSz="1028836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ko-KR" altLang="en-US" sz="4800" b="1">
                  <a:solidFill>
                    <a:srgbClr val="FFFFFF">
                      <a:alpha val="100000"/>
                    </a:srgb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프로젝트 선정 배경 </a:t>
              </a:r>
            </a:p>
          </p:txBody>
        </p:sp>
        <p:cxnSp>
          <p:nvCxnSpPr>
            <p:cNvPr id="8199" name="직선 연결선 8198"/>
            <p:cNvCxnSpPr/>
            <p:nvPr/>
          </p:nvCxnSpPr>
          <p:spPr>
            <a:xfrm>
              <a:off x="6815487" y="5104456"/>
              <a:ext cx="5371096" cy="0"/>
            </a:xfrm>
            <a:prstGeom prst="line">
              <a:avLst/>
            </a:prstGeom>
            <a:noFill/>
            <a:ln w="76470" cap="flat" cmpd="sng" algn="ctr">
              <a:solidFill>
                <a:srgbClr val="FFFFFF">
                  <a:alpha val="100000"/>
                </a:srgbClr>
              </a:solidFill>
              <a:prstDash val="solid"/>
              <a:miter/>
              <a:headEnd w="med" len="med"/>
              <a:tailEnd w="med" len="med"/>
            </a:ln>
          </p:spPr>
        </p:cxnSp>
        <p:cxnSp>
          <p:nvCxnSpPr>
            <p:cNvPr id="8200" name="직선 연결선 8199"/>
            <p:cNvCxnSpPr/>
            <p:nvPr/>
          </p:nvCxnSpPr>
          <p:spPr>
            <a:xfrm>
              <a:off x="6815487" y="5353681"/>
              <a:ext cx="5371096" cy="0"/>
            </a:xfrm>
            <a:prstGeom prst="line">
              <a:avLst/>
            </a:prstGeom>
            <a:noFill/>
            <a:ln w="3181" cap="flat" cmpd="sng" algn="ctr">
              <a:solidFill>
                <a:srgbClr val="FFFFFF">
                  <a:alpha val="100000"/>
                </a:srgbClr>
              </a:solidFill>
              <a:prstDash val="solid"/>
              <a:miter/>
              <a:headEnd w="med" len="med"/>
              <a:tailEnd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1132459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42837" y="176160"/>
            <a:ext cx="12056473" cy="0"/>
          </a:xfrm>
          <a:prstGeom prst="line">
            <a:avLst/>
          </a:prstGeom>
          <a:noFill/>
          <a:ln w="76470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5" name="TextBox 4"/>
          <p:cNvSpPr txBox="1"/>
          <p:nvPr/>
        </p:nvSpPr>
        <p:spPr>
          <a:xfrm>
            <a:off x="142837" y="271440"/>
            <a:ext cx="778034" cy="338554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600" b="0" i="0" u="none" baseline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Part 5</a:t>
            </a:r>
            <a:endParaRPr kumimoji="1" lang="en-US" altLang="ko-KR" sz="1600" b="0" i="0" u="none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892381" y="6498052"/>
            <a:ext cx="2295821" cy="230832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ⓒSaebyeol Yu. Saebyeol</a:t>
            </a:r>
            <a:r>
              <a:rPr kumimoji="1" lang="ko-KR" altLang="en-US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’</a:t>
            </a: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 PowerPoint</a:t>
            </a:r>
            <a:endParaRPr kumimoji="1" lang="ko-KR" altLang="en-US" sz="900" b="0" i="0" u="none">
              <a:solidFill>
                <a:srgbClr val="404040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42837" y="6734551"/>
            <a:ext cx="12056473" cy="0"/>
          </a:xfrm>
          <a:prstGeom prst="line">
            <a:avLst/>
          </a:prstGeom>
          <a:noFill/>
          <a:ln w="3181" cap="flat" cmpd="sng" algn="ctr">
            <a:solidFill>
              <a:srgbClr val="C5C5E1"/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9" name="TextBox 8"/>
          <p:cNvSpPr txBox="1"/>
          <p:nvPr/>
        </p:nvSpPr>
        <p:spPr>
          <a:xfrm>
            <a:off x="179095" y="810270"/>
            <a:ext cx="12108846" cy="70788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1028836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4000" b="1" dirty="0">
                <a:latin typeface="굴림" panose="020B0600000101010101" pitchFamily="50" charset="-127"/>
                <a:ea typeface="굴림" panose="020B0600000101010101" pitchFamily="50" charset="-127"/>
              </a:rPr>
              <a:t>Spring</a:t>
            </a:r>
            <a:r>
              <a:rPr lang="ko-KR" altLang="en-US" sz="4000" b="1" dirty="0">
                <a:latin typeface="굴림" panose="020B0600000101010101" pitchFamily="50" charset="-127"/>
                <a:ea typeface="굴림" panose="020B0600000101010101" pitchFamily="50" charset="-127"/>
              </a:rPr>
              <a:t>의 </a:t>
            </a:r>
            <a:r>
              <a:rPr lang="en-US" altLang="ko-KR" sz="4000" b="1" dirty="0">
                <a:latin typeface="굴림" panose="020B0600000101010101" pitchFamily="50" charset="-127"/>
                <a:ea typeface="굴림" panose="020B0600000101010101" pitchFamily="50" charset="-127"/>
              </a:rPr>
              <a:t>JoinContoller.java(</a:t>
            </a:r>
            <a:r>
              <a:rPr lang="ko-KR" altLang="en-US" sz="4000" b="1" dirty="0">
                <a:latin typeface="굴림" panose="020B0600000101010101" pitchFamily="50" charset="-127"/>
                <a:ea typeface="굴림" panose="020B0600000101010101" pitchFamily="50" charset="-127"/>
              </a:rPr>
              <a:t>참여하기</a:t>
            </a:r>
            <a:r>
              <a:rPr lang="en-US" altLang="ko-KR" sz="4000" b="1" dirty="0"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  <a:endParaRPr lang="ko-KR" altLang="en-US" sz="40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7673" y="2047069"/>
            <a:ext cx="5743964" cy="3006187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660" y="2035175"/>
            <a:ext cx="5994858" cy="3274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815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42837" y="176160"/>
            <a:ext cx="12056473" cy="0"/>
          </a:xfrm>
          <a:prstGeom prst="line">
            <a:avLst/>
          </a:prstGeom>
          <a:noFill/>
          <a:ln w="76470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5" name="TextBox 4"/>
          <p:cNvSpPr txBox="1"/>
          <p:nvPr/>
        </p:nvSpPr>
        <p:spPr>
          <a:xfrm>
            <a:off x="142837" y="271440"/>
            <a:ext cx="778034" cy="338554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600" b="0" i="0" u="none" baseline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Part 5</a:t>
            </a:r>
            <a:endParaRPr kumimoji="1" lang="en-US" altLang="ko-KR" sz="1600" b="0" i="0" u="none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892381" y="6498052"/>
            <a:ext cx="2295821" cy="230832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ⓒSaebyeol Yu. Saebyeol</a:t>
            </a:r>
            <a:r>
              <a:rPr kumimoji="1" lang="ko-KR" altLang="en-US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’</a:t>
            </a: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 PowerPoint</a:t>
            </a:r>
            <a:endParaRPr kumimoji="1" lang="ko-KR" altLang="en-US" sz="900" b="0" i="0" u="none">
              <a:solidFill>
                <a:srgbClr val="404040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42837" y="6734551"/>
            <a:ext cx="12056473" cy="0"/>
          </a:xfrm>
          <a:prstGeom prst="line">
            <a:avLst/>
          </a:prstGeom>
          <a:noFill/>
          <a:ln w="3181" cap="flat" cmpd="sng" algn="ctr">
            <a:solidFill>
              <a:srgbClr val="C5C5E1"/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9" name="TextBox 8"/>
          <p:cNvSpPr txBox="1"/>
          <p:nvPr/>
        </p:nvSpPr>
        <p:spPr>
          <a:xfrm>
            <a:off x="179095" y="810270"/>
            <a:ext cx="12108846" cy="70788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1028836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4000" b="1" dirty="0">
                <a:latin typeface="굴림" panose="020B0600000101010101" pitchFamily="50" charset="-127"/>
                <a:ea typeface="굴림" panose="020B0600000101010101" pitchFamily="50" charset="-127"/>
              </a:rPr>
              <a:t>Spring</a:t>
            </a:r>
            <a:r>
              <a:rPr lang="ko-KR" altLang="en-US" sz="4000" b="1" dirty="0">
                <a:latin typeface="굴림" panose="020B0600000101010101" pitchFamily="50" charset="-127"/>
                <a:ea typeface="굴림" panose="020B0600000101010101" pitchFamily="50" charset="-127"/>
              </a:rPr>
              <a:t>의 </a:t>
            </a:r>
            <a:r>
              <a:rPr lang="en-US" altLang="ko-KR" sz="4000" b="1" dirty="0" err="1">
                <a:latin typeface="굴림" panose="020B0600000101010101" pitchFamily="50" charset="-127"/>
                <a:ea typeface="굴림" panose="020B0600000101010101" pitchFamily="50" charset="-127"/>
              </a:rPr>
              <a:t>viewJoin.jsp</a:t>
            </a:r>
            <a:r>
              <a:rPr lang="en-US" altLang="ko-KR" sz="4000" b="1" dirty="0">
                <a:latin typeface="굴림" panose="020B0600000101010101" pitchFamily="50" charset="-127"/>
                <a:ea typeface="굴림" panose="020B0600000101010101" pitchFamily="50" charset="-127"/>
              </a:rPr>
              <a:t>(</a:t>
            </a:r>
            <a:r>
              <a:rPr lang="ko-KR" altLang="en-US" sz="4000" b="1" dirty="0">
                <a:latin typeface="굴림" panose="020B0600000101010101" pitchFamily="50" charset="-127"/>
                <a:ea typeface="굴림" panose="020B0600000101010101" pitchFamily="50" charset="-127"/>
              </a:rPr>
              <a:t>참여하기</a:t>
            </a:r>
            <a:r>
              <a:rPr lang="en-US" altLang="ko-KR" sz="4000" b="1" dirty="0"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  <a:endParaRPr lang="ko-KR" altLang="en-US" sz="40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871" y="3118950"/>
            <a:ext cx="9138778" cy="297346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152" y="1671754"/>
            <a:ext cx="7056007" cy="2187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074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42837" y="176160"/>
            <a:ext cx="12056473" cy="0"/>
          </a:xfrm>
          <a:prstGeom prst="line">
            <a:avLst/>
          </a:prstGeom>
          <a:noFill/>
          <a:ln w="76470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5" name="TextBox 4"/>
          <p:cNvSpPr txBox="1"/>
          <p:nvPr/>
        </p:nvSpPr>
        <p:spPr>
          <a:xfrm>
            <a:off x="142837" y="271440"/>
            <a:ext cx="778034" cy="338554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600" b="0" i="0" u="none" baseline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Part 5</a:t>
            </a:r>
            <a:endParaRPr kumimoji="1" lang="en-US" altLang="ko-KR" sz="1600" b="0" i="0" u="none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892381" y="6498052"/>
            <a:ext cx="2295821" cy="230832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ⓒSaebyeol Yu. Saebyeol</a:t>
            </a:r>
            <a:r>
              <a:rPr kumimoji="1" lang="ko-KR" altLang="en-US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’</a:t>
            </a: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 PowerPoint</a:t>
            </a:r>
            <a:endParaRPr kumimoji="1" lang="ko-KR" altLang="en-US" sz="900" b="0" i="0" u="none">
              <a:solidFill>
                <a:srgbClr val="404040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42837" y="6734551"/>
            <a:ext cx="12056473" cy="0"/>
          </a:xfrm>
          <a:prstGeom prst="line">
            <a:avLst/>
          </a:prstGeom>
          <a:noFill/>
          <a:ln w="3181" cap="flat" cmpd="sng" algn="ctr">
            <a:solidFill>
              <a:srgbClr val="C5C5E1"/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9" name="TextBox 8"/>
          <p:cNvSpPr txBox="1"/>
          <p:nvPr/>
        </p:nvSpPr>
        <p:spPr>
          <a:xfrm>
            <a:off x="179095" y="810270"/>
            <a:ext cx="12108846" cy="58477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1028836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200" b="1" dirty="0">
                <a:latin typeface="굴림" panose="020B0600000101010101" pitchFamily="50" charset="-127"/>
                <a:ea typeface="굴림" panose="020B0600000101010101" pitchFamily="50" charset="-127"/>
              </a:rPr>
              <a:t>Spring</a:t>
            </a:r>
            <a:r>
              <a:rPr lang="ko-KR" altLang="en-US" sz="3200" b="1" dirty="0">
                <a:latin typeface="굴림" panose="020B0600000101010101" pitchFamily="50" charset="-127"/>
                <a:ea typeface="굴림" panose="020B0600000101010101" pitchFamily="50" charset="-127"/>
              </a:rPr>
              <a:t>에서의 새로운 기능 </a:t>
            </a:r>
            <a:r>
              <a:rPr lang="en-US" altLang="ko-KR" sz="3200" b="1" dirty="0">
                <a:latin typeface="굴림" panose="020B0600000101010101" pitchFamily="50" charset="-127"/>
                <a:ea typeface="굴림" panose="020B0600000101010101" pitchFamily="50" charset="-127"/>
              </a:rPr>
              <a:t>MessageDAO.xml(</a:t>
            </a:r>
            <a:r>
              <a:rPr lang="ko-KR" altLang="en-US" sz="3200" b="1" dirty="0">
                <a:latin typeface="굴림" panose="020B0600000101010101" pitchFamily="50" charset="-127"/>
                <a:ea typeface="굴림" panose="020B0600000101010101" pitchFamily="50" charset="-127"/>
              </a:rPr>
              <a:t>쪽지</a:t>
            </a:r>
            <a:r>
              <a:rPr lang="en-US" altLang="ko-KR" sz="3200" b="1" dirty="0"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  <a:endParaRPr lang="ko-KR" altLang="en-US" sz="32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9972" y="1718432"/>
            <a:ext cx="6755490" cy="4394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046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42837" y="176160"/>
            <a:ext cx="12056473" cy="0"/>
          </a:xfrm>
          <a:prstGeom prst="line">
            <a:avLst/>
          </a:prstGeom>
          <a:noFill/>
          <a:ln w="76470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5" name="TextBox 4"/>
          <p:cNvSpPr txBox="1"/>
          <p:nvPr/>
        </p:nvSpPr>
        <p:spPr>
          <a:xfrm>
            <a:off x="142837" y="271440"/>
            <a:ext cx="778034" cy="338554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600" b="0" i="0" u="none" baseline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Part 5</a:t>
            </a:r>
            <a:endParaRPr kumimoji="1" lang="en-US" altLang="ko-KR" sz="1600" b="0" i="0" u="none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892381" y="6498052"/>
            <a:ext cx="2295821" cy="230832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ⓒSaebyeol Yu. Saebyeol</a:t>
            </a:r>
            <a:r>
              <a:rPr kumimoji="1" lang="ko-KR" altLang="en-US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’</a:t>
            </a: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 PowerPoint</a:t>
            </a:r>
            <a:endParaRPr kumimoji="1" lang="ko-KR" altLang="en-US" sz="900" b="0" i="0" u="none">
              <a:solidFill>
                <a:srgbClr val="404040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42837" y="6734551"/>
            <a:ext cx="12056473" cy="0"/>
          </a:xfrm>
          <a:prstGeom prst="line">
            <a:avLst/>
          </a:prstGeom>
          <a:noFill/>
          <a:ln w="3181" cap="flat" cmpd="sng" algn="ctr">
            <a:solidFill>
              <a:srgbClr val="C5C5E1"/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9" name="TextBox 8"/>
          <p:cNvSpPr txBox="1"/>
          <p:nvPr/>
        </p:nvSpPr>
        <p:spPr>
          <a:xfrm>
            <a:off x="179095" y="810270"/>
            <a:ext cx="12108846" cy="58477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1028836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200" b="1" dirty="0">
                <a:latin typeface="굴림" panose="020B0600000101010101" pitchFamily="50" charset="-127"/>
                <a:ea typeface="굴림" panose="020B0600000101010101" pitchFamily="50" charset="-127"/>
              </a:rPr>
              <a:t>Spring</a:t>
            </a:r>
            <a:r>
              <a:rPr lang="ko-KR" altLang="en-US" sz="3200" b="1" dirty="0">
                <a:latin typeface="굴림" panose="020B0600000101010101" pitchFamily="50" charset="-127"/>
                <a:ea typeface="굴림" panose="020B0600000101010101" pitchFamily="50" charset="-127"/>
              </a:rPr>
              <a:t>에서의 새로운 기능 </a:t>
            </a:r>
            <a:r>
              <a:rPr lang="en-US" altLang="ko-KR" sz="3200" b="1" dirty="0">
                <a:latin typeface="굴림" panose="020B0600000101010101" pitchFamily="50" charset="-127"/>
                <a:ea typeface="굴림" panose="020B0600000101010101" pitchFamily="50" charset="-127"/>
              </a:rPr>
              <a:t>MessageDAO.java(</a:t>
            </a:r>
            <a:r>
              <a:rPr lang="ko-KR" altLang="en-US" sz="3200" b="1" dirty="0">
                <a:latin typeface="굴림" panose="020B0600000101010101" pitchFamily="50" charset="-127"/>
                <a:ea typeface="굴림" panose="020B0600000101010101" pitchFamily="50" charset="-127"/>
              </a:rPr>
              <a:t>쪽지</a:t>
            </a:r>
            <a:r>
              <a:rPr lang="en-US" altLang="ko-KR" sz="3200" b="1" dirty="0"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  <a:endParaRPr lang="ko-KR" altLang="en-US" sz="32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5544" y="1922462"/>
            <a:ext cx="7296150" cy="300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624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42837" y="176160"/>
            <a:ext cx="12056473" cy="0"/>
          </a:xfrm>
          <a:prstGeom prst="line">
            <a:avLst/>
          </a:prstGeom>
          <a:noFill/>
          <a:ln w="76470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5" name="TextBox 4"/>
          <p:cNvSpPr txBox="1"/>
          <p:nvPr/>
        </p:nvSpPr>
        <p:spPr>
          <a:xfrm>
            <a:off x="142837" y="271440"/>
            <a:ext cx="778034" cy="338554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600" b="0" i="0" u="none" baseline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Part 5</a:t>
            </a:r>
            <a:endParaRPr kumimoji="1" lang="en-US" altLang="ko-KR" sz="1600" b="0" i="0" u="none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892381" y="6498052"/>
            <a:ext cx="2295821" cy="230832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ⓒSaebyeol Yu. Saebyeol</a:t>
            </a:r>
            <a:r>
              <a:rPr kumimoji="1" lang="ko-KR" altLang="en-US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’</a:t>
            </a: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 PowerPoint</a:t>
            </a:r>
            <a:endParaRPr kumimoji="1" lang="ko-KR" altLang="en-US" sz="900" b="0" i="0" u="none">
              <a:solidFill>
                <a:srgbClr val="404040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42837" y="6734551"/>
            <a:ext cx="12056473" cy="0"/>
          </a:xfrm>
          <a:prstGeom prst="line">
            <a:avLst/>
          </a:prstGeom>
          <a:noFill/>
          <a:ln w="3181" cap="flat" cmpd="sng" algn="ctr">
            <a:solidFill>
              <a:srgbClr val="C5C5E1"/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9" name="TextBox 8"/>
          <p:cNvSpPr txBox="1"/>
          <p:nvPr/>
        </p:nvSpPr>
        <p:spPr>
          <a:xfrm>
            <a:off x="179095" y="810270"/>
            <a:ext cx="12108846" cy="58477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defTabSz="1028836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200" b="1" dirty="0">
                <a:latin typeface="굴림" panose="020B0600000101010101" pitchFamily="50" charset="-127"/>
                <a:ea typeface="굴림" panose="020B0600000101010101" pitchFamily="50" charset="-127"/>
              </a:rPr>
              <a:t>Spring</a:t>
            </a:r>
            <a:r>
              <a:rPr lang="ko-KR" altLang="en-US" sz="3200" b="1" dirty="0">
                <a:latin typeface="굴림" panose="020B0600000101010101" pitchFamily="50" charset="-127"/>
                <a:ea typeface="굴림" panose="020B0600000101010101" pitchFamily="50" charset="-127"/>
              </a:rPr>
              <a:t>에서의 새로운 기능 </a:t>
            </a:r>
            <a:r>
              <a:rPr lang="en-US" altLang="ko-KR" sz="3200" b="1" dirty="0">
                <a:latin typeface="굴림" panose="020B0600000101010101" pitchFamily="50" charset="-127"/>
                <a:ea typeface="굴림" panose="020B0600000101010101" pitchFamily="50" charset="-127"/>
              </a:rPr>
              <a:t>MessageService.java(</a:t>
            </a:r>
            <a:r>
              <a:rPr lang="ko-KR" altLang="en-US" sz="3200" b="1" dirty="0">
                <a:latin typeface="굴림" panose="020B0600000101010101" pitchFamily="50" charset="-127"/>
                <a:ea typeface="굴림" panose="020B0600000101010101" pitchFamily="50" charset="-127"/>
              </a:rPr>
              <a:t>쪽지</a:t>
            </a:r>
            <a:r>
              <a:rPr lang="en-US" altLang="ko-KR" sz="3200" b="1" dirty="0"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  <a:endParaRPr lang="ko-KR" altLang="en-US" sz="32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4594" y="1851024"/>
            <a:ext cx="7258050" cy="3152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941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42837" y="176160"/>
            <a:ext cx="12056473" cy="0"/>
          </a:xfrm>
          <a:prstGeom prst="line">
            <a:avLst/>
          </a:prstGeom>
          <a:noFill/>
          <a:ln w="76470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5" name="TextBox 4"/>
          <p:cNvSpPr txBox="1"/>
          <p:nvPr/>
        </p:nvSpPr>
        <p:spPr>
          <a:xfrm>
            <a:off x="142837" y="271440"/>
            <a:ext cx="778034" cy="338554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600" b="0" i="0" u="none" baseline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Part 5</a:t>
            </a:r>
            <a:endParaRPr kumimoji="1" lang="en-US" altLang="ko-KR" sz="1600" b="0" i="0" u="none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892381" y="6498052"/>
            <a:ext cx="2295821" cy="230832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ⓒSaebyeol Yu. Saebyeol</a:t>
            </a:r>
            <a:r>
              <a:rPr kumimoji="1" lang="ko-KR" altLang="en-US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’</a:t>
            </a: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 PowerPoint</a:t>
            </a:r>
            <a:endParaRPr kumimoji="1" lang="ko-KR" altLang="en-US" sz="900" b="0" i="0" u="none">
              <a:solidFill>
                <a:srgbClr val="404040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42837" y="6734551"/>
            <a:ext cx="12056473" cy="0"/>
          </a:xfrm>
          <a:prstGeom prst="line">
            <a:avLst/>
          </a:prstGeom>
          <a:noFill/>
          <a:ln w="3181" cap="flat" cmpd="sng" algn="ctr">
            <a:solidFill>
              <a:srgbClr val="C5C5E1"/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9" name="TextBox 8"/>
          <p:cNvSpPr txBox="1"/>
          <p:nvPr/>
        </p:nvSpPr>
        <p:spPr>
          <a:xfrm>
            <a:off x="179095" y="810270"/>
            <a:ext cx="12108846" cy="58477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defTabSz="1028836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200" b="1" dirty="0">
                <a:latin typeface="굴림" panose="020B0600000101010101" pitchFamily="50" charset="-127"/>
                <a:ea typeface="굴림" panose="020B0600000101010101" pitchFamily="50" charset="-127"/>
              </a:rPr>
              <a:t>Spring</a:t>
            </a:r>
            <a:r>
              <a:rPr lang="ko-KR" altLang="en-US" sz="3200" b="1" dirty="0">
                <a:latin typeface="굴림" panose="020B0600000101010101" pitchFamily="50" charset="-127"/>
                <a:ea typeface="굴림" panose="020B0600000101010101" pitchFamily="50" charset="-127"/>
              </a:rPr>
              <a:t>에서의 새로운 기능 </a:t>
            </a:r>
            <a:r>
              <a:rPr lang="en-US" altLang="ko-KR" sz="3200" b="1" dirty="0">
                <a:latin typeface="굴림" panose="020B0600000101010101" pitchFamily="50" charset="-127"/>
                <a:ea typeface="굴림" panose="020B0600000101010101" pitchFamily="50" charset="-127"/>
              </a:rPr>
              <a:t>MessageServiceImpl.java(</a:t>
            </a:r>
            <a:r>
              <a:rPr lang="ko-KR" altLang="en-US" sz="3200" b="1" dirty="0">
                <a:latin typeface="굴림" panose="020B0600000101010101" pitchFamily="50" charset="-127"/>
                <a:ea typeface="굴림" panose="020B0600000101010101" pitchFamily="50" charset="-127"/>
              </a:rPr>
              <a:t>쪽지</a:t>
            </a:r>
            <a:r>
              <a:rPr lang="en-US" altLang="ko-KR" sz="3200" b="1" dirty="0"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  <a:endParaRPr lang="ko-KR" altLang="en-US" sz="32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2404" y="1424975"/>
            <a:ext cx="5329998" cy="5165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89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42837" y="176160"/>
            <a:ext cx="12056473" cy="0"/>
          </a:xfrm>
          <a:prstGeom prst="line">
            <a:avLst/>
          </a:prstGeom>
          <a:noFill/>
          <a:ln w="76470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5" name="TextBox 4"/>
          <p:cNvSpPr txBox="1"/>
          <p:nvPr/>
        </p:nvSpPr>
        <p:spPr>
          <a:xfrm>
            <a:off x="142837" y="271440"/>
            <a:ext cx="778034" cy="338554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600" b="0" i="0" u="none" baseline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Part 5</a:t>
            </a:r>
            <a:endParaRPr kumimoji="1" lang="en-US" altLang="ko-KR" sz="1600" b="0" i="0" u="none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892381" y="6498052"/>
            <a:ext cx="2295821" cy="230832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ⓒSaebyeol Yu. Saebyeol</a:t>
            </a:r>
            <a:r>
              <a:rPr kumimoji="1" lang="ko-KR" altLang="en-US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’</a:t>
            </a: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 PowerPoint</a:t>
            </a:r>
            <a:endParaRPr kumimoji="1" lang="ko-KR" altLang="en-US" sz="900" b="0" i="0" u="none">
              <a:solidFill>
                <a:srgbClr val="404040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42837" y="6734551"/>
            <a:ext cx="12056473" cy="0"/>
          </a:xfrm>
          <a:prstGeom prst="line">
            <a:avLst/>
          </a:prstGeom>
          <a:noFill/>
          <a:ln w="3181" cap="flat" cmpd="sng" algn="ctr">
            <a:solidFill>
              <a:srgbClr val="C5C5E1"/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9" name="TextBox 8"/>
          <p:cNvSpPr txBox="1"/>
          <p:nvPr/>
        </p:nvSpPr>
        <p:spPr>
          <a:xfrm>
            <a:off x="179095" y="810270"/>
            <a:ext cx="12108846" cy="58477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defTabSz="1028836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200" b="1" dirty="0">
                <a:latin typeface="굴림" panose="020B0600000101010101" pitchFamily="50" charset="-127"/>
                <a:ea typeface="굴림" panose="020B0600000101010101" pitchFamily="50" charset="-127"/>
              </a:rPr>
              <a:t>Spring</a:t>
            </a:r>
            <a:r>
              <a:rPr lang="ko-KR" altLang="en-US" sz="3200" b="1" dirty="0">
                <a:latin typeface="굴림" panose="020B0600000101010101" pitchFamily="50" charset="-127"/>
                <a:ea typeface="굴림" panose="020B0600000101010101" pitchFamily="50" charset="-127"/>
              </a:rPr>
              <a:t>에서의 새로운 기능 </a:t>
            </a:r>
            <a:r>
              <a:rPr lang="en-US" altLang="ko-KR" sz="3200" b="1" dirty="0">
                <a:latin typeface="굴림" panose="020B0600000101010101" pitchFamily="50" charset="-127"/>
                <a:ea typeface="굴림" panose="020B0600000101010101" pitchFamily="50" charset="-127"/>
              </a:rPr>
              <a:t>MessageController.java(</a:t>
            </a:r>
            <a:r>
              <a:rPr lang="ko-KR" altLang="en-US" sz="3200" b="1" dirty="0">
                <a:latin typeface="굴림" panose="020B0600000101010101" pitchFamily="50" charset="-127"/>
                <a:ea typeface="굴림" panose="020B0600000101010101" pitchFamily="50" charset="-127"/>
              </a:rPr>
              <a:t>쪽지</a:t>
            </a:r>
            <a:r>
              <a:rPr lang="en-US" altLang="ko-KR" sz="3200" b="1" dirty="0"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  <a:endParaRPr lang="ko-KR" altLang="en-US" sz="32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6188" y="1507390"/>
            <a:ext cx="7513949" cy="4897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688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42837" y="176160"/>
            <a:ext cx="12056473" cy="0"/>
          </a:xfrm>
          <a:prstGeom prst="line">
            <a:avLst/>
          </a:prstGeom>
          <a:noFill/>
          <a:ln w="76470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5" name="TextBox 4"/>
          <p:cNvSpPr txBox="1"/>
          <p:nvPr/>
        </p:nvSpPr>
        <p:spPr>
          <a:xfrm>
            <a:off x="142837" y="271440"/>
            <a:ext cx="778034" cy="338554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600" b="0" i="0" u="none" baseline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Part 5</a:t>
            </a:r>
            <a:endParaRPr kumimoji="1" lang="en-US" altLang="ko-KR" sz="1600" b="0" i="0" u="none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892381" y="6498052"/>
            <a:ext cx="2295821" cy="230832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ⓒSaebyeol Yu. Saebyeol</a:t>
            </a:r>
            <a:r>
              <a:rPr kumimoji="1" lang="ko-KR" altLang="en-US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’</a:t>
            </a: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 PowerPoint</a:t>
            </a:r>
            <a:endParaRPr kumimoji="1" lang="ko-KR" altLang="en-US" sz="900" b="0" i="0" u="none">
              <a:solidFill>
                <a:srgbClr val="404040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42837" y="6734551"/>
            <a:ext cx="12056473" cy="0"/>
          </a:xfrm>
          <a:prstGeom prst="line">
            <a:avLst/>
          </a:prstGeom>
          <a:noFill/>
          <a:ln w="3181" cap="flat" cmpd="sng" algn="ctr">
            <a:solidFill>
              <a:srgbClr val="C5C5E1"/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9" name="TextBox 8"/>
          <p:cNvSpPr txBox="1"/>
          <p:nvPr/>
        </p:nvSpPr>
        <p:spPr>
          <a:xfrm>
            <a:off x="179095" y="810270"/>
            <a:ext cx="12108846" cy="58477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defTabSz="1028836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200" b="1" dirty="0">
                <a:latin typeface="굴림" panose="020B0600000101010101" pitchFamily="50" charset="-127"/>
                <a:ea typeface="굴림" panose="020B0600000101010101" pitchFamily="50" charset="-127"/>
              </a:rPr>
              <a:t>Spring</a:t>
            </a:r>
            <a:r>
              <a:rPr lang="ko-KR" altLang="en-US" sz="3200" b="1" dirty="0">
                <a:latin typeface="굴림" panose="020B0600000101010101" pitchFamily="50" charset="-127"/>
                <a:ea typeface="굴림" panose="020B0600000101010101" pitchFamily="50" charset="-127"/>
              </a:rPr>
              <a:t>에서의 새로운 기능 </a:t>
            </a:r>
            <a:r>
              <a:rPr lang="en-US" altLang="ko-KR" sz="3200" b="1" dirty="0">
                <a:latin typeface="굴림" panose="020B0600000101010101" pitchFamily="50" charset="-127"/>
                <a:ea typeface="굴림" panose="020B0600000101010101" pitchFamily="50" charset="-127"/>
              </a:rPr>
              <a:t>MessageController.java(</a:t>
            </a:r>
            <a:r>
              <a:rPr lang="ko-KR" altLang="en-US" sz="3200" b="1" dirty="0">
                <a:latin typeface="굴림" panose="020B0600000101010101" pitchFamily="50" charset="-127"/>
                <a:ea typeface="굴림" panose="020B0600000101010101" pitchFamily="50" charset="-127"/>
              </a:rPr>
              <a:t>쪽지</a:t>
            </a:r>
            <a:r>
              <a:rPr lang="en-US" altLang="ko-KR" sz="3200" b="1" dirty="0"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  <a:endParaRPr lang="ko-KR" altLang="en-US" sz="32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8215" y="1842818"/>
            <a:ext cx="7346754" cy="3845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043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42837" y="176160"/>
            <a:ext cx="12056473" cy="0"/>
          </a:xfrm>
          <a:prstGeom prst="line">
            <a:avLst/>
          </a:prstGeom>
          <a:noFill/>
          <a:ln w="76470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5" name="TextBox 4"/>
          <p:cNvSpPr txBox="1"/>
          <p:nvPr/>
        </p:nvSpPr>
        <p:spPr>
          <a:xfrm>
            <a:off x="142837" y="271440"/>
            <a:ext cx="778034" cy="338554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600" b="0" i="0" u="none" baseline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Part 5</a:t>
            </a:r>
            <a:endParaRPr kumimoji="1" lang="en-US" altLang="ko-KR" sz="1600" b="0" i="0" u="none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892381" y="6498052"/>
            <a:ext cx="2295821" cy="230832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ⓒSaebyeol Yu. Saebyeol</a:t>
            </a:r>
            <a:r>
              <a:rPr kumimoji="1" lang="ko-KR" altLang="en-US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’</a:t>
            </a: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 PowerPoint</a:t>
            </a:r>
            <a:endParaRPr kumimoji="1" lang="ko-KR" altLang="en-US" sz="900" b="0" i="0" u="none">
              <a:solidFill>
                <a:srgbClr val="404040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42837" y="6734551"/>
            <a:ext cx="12056473" cy="0"/>
          </a:xfrm>
          <a:prstGeom prst="line">
            <a:avLst/>
          </a:prstGeom>
          <a:noFill/>
          <a:ln w="3181" cap="flat" cmpd="sng" algn="ctr">
            <a:solidFill>
              <a:srgbClr val="C5C5E1"/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9" name="TextBox 8"/>
          <p:cNvSpPr txBox="1"/>
          <p:nvPr/>
        </p:nvSpPr>
        <p:spPr>
          <a:xfrm>
            <a:off x="179095" y="810270"/>
            <a:ext cx="12108846" cy="58477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defTabSz="1028836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200" b="1" dirty="0">
                <a:latin typeface="굴림" panose="020B0600000101010101" pitchFamily="50" charset="-127"/>
                <a:ea typeface="굴림" panose="020B0600000101010101" pitchFamily="50" charset="-127"/>
              </a:rPr>
              <a:t>Spring</a:t>
            </a:r>
            <a:r>
              <a:rPr lang="ko-KR" altLang="en-US" sz="3200" b="1" dirty="0">
                <a:latin typeface="굴림" panose="020B0600000101010101" pitchFamily="50" charset="-127"/>
                <a:ea typeface="굴림" panose="020B0600000101010101" pitchFamily="50" charset="-127"/>
              </a:rPr>
              <a:t>에서의 새로운 기능 </a:t>
            </a:r>
            <a:r>
              <a:rPr lang="en-US" altLang="ko-KR" sz="3200" b="1" dirty="0" err="1">
                <a:latin typeface="굴림" panose="020B0600000101010101" pitchFamily="50" charset="-127"/>
                <a:ea typeface="굴림" panose="020B0600000101010101" pitchFamily="50" charset="-127"/>
              </a:rPr>
              <a:t>viewJoin.jsp</a:t>
            </a:r>
            <a:r>
              <a:rPr lang="en-US" altLang="ko-KR" sz="3200" b="1" dirty="0">
                <a:latin typeface="굴림" panose="020B0600000101010101" pitchFamily="50" charset="-127"/>
                <a:ea typeface="굴림" panose="020B0600000101010101" pitchFamily="50" charset="-127"/>
              </a:rPr>
              <a:t>(</a:t>
            </a:r>
            <a:r>
              <a:rPr lang="ko-KR" altLang="en-US" sz="3200" b="1" dirty="0">
                <a:latin typeface="굴림" panose="020B0600000101010101" pitchFamily="50" charset="-127"/>
                <a:ea typeface="굴림" panose="020B0600000101010101" pitchFamily="50" charset="-127"/>
              </a:rPr>
              <a:t>쪽지</a:t>
            </a:r>
            <a:r>
              <a:rPr lang="en-US" altLang="ko-KR" sz="3200" b="1" dirty="0"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  <a:endParaRPr lang="ko-KR" altLang="en-US" sz="32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871" y="3118950"/>
            <a:ext cx="9138778" cy="297346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152" y="1671754"/>
            <a:ext cx="7056007" cy="2187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020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42837" y="176160"/>
            <a:ext cx="12056473" cy="0"/>
          </a:xfrm>
          <a:prstGeom prst="line">
            <a:avLst/>
          </a:prstGeom>
          <a:noFill/>
          <a:ln w="76470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5" name="TextBox 4"/>
          <p:cNvSpPr txBox="1"/>
          <p:nvPr/>
        </p:nvSpPr>
        <p:spPr>
          <a:xfrm>
            <a:off x="142837" y="271440"/>
            <a:ext cx="778034" cy="338554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600" b="0" i="0" u="none" baseline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Part 5</a:t>
            </a:r>
            <a:endParaRPr kumimoji="1" lang="en-US" altLang="ko-KR" sz="1600" b="0" i="0" u="none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892381" y="6498052"/>
            <a:ext cx="2295821" cy="230832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900" b="0" i="0" u="none" baseline="0" dirty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ⓒ</a:t>
            </a:r>
            <a:r>
              <a:rPr kumimoji="1" lang="en-US" altLang="ko-KR" sz="900" b="0" i="0" u="none" baseline="0" dirty="0" err="1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Saebyeol</a:t>
            </a:r>
            <a:r>
              <a:rPr kumimoji="1" lang="en-US" altLang="ko-KR" sz="900" b="0" i="0" u="none" baseline="0" dirty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Yu. </a:t>
            </a:r>
            <a:r>
              <a:rPr kumimoji="1" lang="en-US" altLang="ko-KR" sz="900" b="0" i="0" u="none" baseline="0" dirty="0" err="1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Saebyeol</a:t>
            </a:r>
            <a:r>
              <a:rPr kumimoji="1" lang="ko-KR" altLang="en-US" sz="900" b="0" i="0" u="none" baseline="0" dirty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’</a:t>
            </a:r>
            <a:r>
              <a:rPr kumimoji="1" lang="en-US" altLang="ko-KR" sz="900" b="0" i="0" u="none" baseline="0" dirty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 PowerPoint</a:t>
            </a:r>
            <a:endParaRPr kumimoji="1" lang="ko-KR" altLang="en-US" sz="900" b="0" i="0" u="none" dirty="0">
              <a:solidFill>
                <a:srgbClr val="404040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42837" y="6734551"/>
            <a:ext cx="12056473" cy="0"/>
          </a:xfrm>
          <a:prstGeom prst="line">
            <a:avLst/>
          </a:prstGeom>
          <a:noFill/>
          <a:ln w="3181" cap="flat" cmpd="sng" algn="ctr">
            <a:solidFill>
              <a:srgbClr val="C5C5E1"/>
            </a:solidFill>
            <a:prstDash val="solid"/>
            <a:miter/>
            <a:headEnd w="med" len="med"/>
            <a:tailEnd w="med" len="med"/>
          </a:ln>
        </p:spPr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9972" y="705574"/>
            <a:ext cx="8643240" cy="5933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965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0" name="TextBox 9219"/>
          <p:cNvSpPr txBox="1"/>
          <p:nvPr/>
        </p:nvSpPr>
        <p:spPr>
          <a:xfrm>
            <a:off x="142837" y="271440"/>
            <a:ext cx="757108" cy="339649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600" b="0" i="0" u="none" baseline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Part 1</a:t>
            </a:r>
            <a:endParaRPr kumimoji="1" lang="en-US" altLang="ko-KR" sz="1600" b="0" i="0" u="none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9222" name="TextBox 9221"/>
          <p:cNvSpPr txBox="1"/>
          <p:nvPr/>
        </p:nvSpPr>
        <p:spPr>
          <a:xfrm>
            <a:off x="4428376" y="2671259"/>
            <a:ext cx="3339376" cy="1200329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ct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ko-KR" sz="7200" b="1" i="0" u="none" baseline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HOBBY</a:t>
            </a:r>
            <a:endParaRPr kumimoji="0" lang="en-US" altLang="ko-KR" sz="7200" b="1" i="0" u="none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9223" name="TextBox 9222"/>
          <p:cNvSpPr txBox="1"/>
          <p:nvPr/>
        </p:nvSpPr>
        <p:spPr>
          <a:xfrm>
            <a:off x="3876392" y="4094996"/>
            <a:ext cx="4557658" cy="461665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ct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2400" b="0" i="0" u="none" baseline="0">
                <a:solidFill>
                  <a:srgbClr val="00000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여러분들의 취미는 무엇인가요?</a:t>
            </a:r>
            <a:endParaRPr kumimoji="1" lang="en-US" altLang="ko-KR" sz="2400" b="0" i="0" u="none">
              <a:solidFill>
                <a:srgbClr val="000000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9224" name="양쪽 대괄호 9223"/>
          <p:cNvSpPr/>
          <p:nvPr/>
        </p:nvSpPr>
        <p:spPr>
          <a:xfrm>
            <a:off x="1161841" y="2128433"/>
            <a:ext cx="9878808" cy="3076048"/>
          </a:xfrm>
          <a:prstGeom prst="bracketPair">
            <a:avLst>
              <a:gd name="adj" fmla="val 12239"/>
            </a:avLst>
          </a:prstGeom>
          <a:noFill/>
          <a:ln w="6363" cap="flat" cmpd="sng" algn="ctr">
            <a:solidFill>
              <a:srgbClr val="576271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u="none" baseline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cxnSp>
        <p:nvCxnSpPr>
          <p:cNvPr id="9225" name="직선 연결선 9224"/>
          <p:cNvCxnSpPr/>
          <p:nvPr/>
        </p:nvCxnSpPr>
        <p:spPr>
          <a:xfrm>
            <a:off x="142837" y="176160"/>
            <a:ext cx="12056473" cy="0"/>
          </a:xfrm>
          <a:prstGeom prst="line">
            <a:avLst/>
          </a:prstGeom>
          <a:noFill/>
          <a:ln w="76470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</p:cxnSp>
      <p:cxnSp>
        <p:nvCxnSpPr>
          <p:cNvPr id="9" name="직선 연결선 8"/>
          <p:cNvCxnSpPr/>
          <p:nvPr/>
        </p:nvCxnSpPr>
        <p:spPr>
          <a:xfrm>
            <a:off x="142837" y="6734551"/>
            <a:ext cx="12056473" cy="0"/>
          </a:xfrm>
          <a:prstGeom prst="line">
            <a:avLst/>
          </a:prstGeom>
          <a:noFill/>
          <a:ln w="3181" cap="flat" cmpd="sng" algn="ctr">
            <a:solidFill>
              <a:srgbClr val="C5C5E1"/>
            </a:solidFill>
            <a:prstDash val="solid"/>
            <a:miter/>
            <a:headEnd w="med" len="med"/>
            <a:tailEnd w="med" len="med"/>
          </a:ln>
        </p:spPr>
      </p:cxnSp>
    </p:spTree>
    <p:extLst>
      <p:ext uri="{BB962C8B-B14F-4D97-AF65-F5344CB8AC3E}">
        <p14:creationId xmlns:p14="http://schemas.microsoft.com/office/powerpoint/2010/main" val="554871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42837" y="176160"/>
            <a:ext cx="12056473" cy="0"/>
          </a:xfrm>
          <a:prstGeom prst="line">
            <a:avLst/>
          </a:prstGeom>
          <a:noFill/>
          <a:ln w="76470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5" name="TextBox 4"/>
          <p:cNvSpPr txBox="1"/>
          <p:nvPr/>
        </p:nvSpPr>
        <p:spPr>
          <a:xfrm>
            <a:off x="142837" y="271440"/>
            <a:ext cx="778034" cy="338554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600" b="0" i="0" u="none" baseline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Part 5</a:t>
            </a:r>
            <a:endParaRPr kumimoji="1" lang="en-US" altLang="ko-KR" sz="1600" b="0" i="0" u="none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892381" y="6498052"/>
            <a:ext cx="2295821" cy="230832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ⓒSaebyeol Yu. Saebyeol</a:t>
            </a:r>
            <a:r>
              <a:rPr kumimoji="1" lang="ko-KR" altLang="en-US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’</a:t>
            </a: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 PowerPoint</a:t>
            </a:r>
            <a:endParaRPr kumimoji="1" lang="ko-KR" altLang="en-US" sz="900" b="0" i="0" u="none">
              <a:solidFill>
                <a:srgbClr val="404040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42837" y="6734551"/>
            <a:ext cx="12056473" cy="0"/>
          </a:xfrm>
          <a:prstGeom prst="line">
            <a:avLst/>
          </a:prstGeom>
          <a:noFill/>
          <a:ln w="3181" cap="flat" cmpd="sng" algn="ctr">
            <a:solidFill>
              <a:srgbClr val="C5C5E1"/>
            </a:solidFill>
            <a:prstDash val="solid"/>
            <a:miter/>
            <a:headEnd w="med" len="med"/>
            <a:tailEnd w="med" len="med"/>
          </a:ln>
        </p:spPr>
      </p:cxn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l="20873" t="10503" r="15765" b="8713"/>
          <a:stretch/>
        </p:blipFill>
        <p:spPr>
          <a:xfrm>
            <a:off x="3410933" y="2130926"/>
            <a:ext cx="6090616" cy="436804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0933" y="311896"/>
            <a:ext cx="5269763" cy="1739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969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42837" y="176160"/>
            <a:ext cx="12056473" cy="0"/>
          </a:xfrm>
          <a:prstGeom prst="line">
            <a:avLst/>
          </a:prstGeom>
          <a:noFill/>
          <a:ln w="76470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5" name="TextBox 4"/>
          <p:cNvSpPr txBox="1"/>
          <p:nvPr/>
        </p:nvSpPr>
        <p:spPr>
          <a:xfrm>
            <a:off x="142837" y="271440"/>
            <a:ext cx="778034" cy="338554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600" b="0" i="0" u="none" baseline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Part 5</a:t>
            </a:r>
            <a:endParaRPr kumimoji="1" lang="en-US" altLang="ko-KR" sz="1600" b="0" i="0" u="none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892381" y="6498052"/>
            <a:ext cx="2295821" cy="230832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ⓒSaebyeol Yu. Saebyeol</a:t>
            </a:r>
            <a:r>
              <a:rPr kumimoji="1" lang="ko-KR" altLang="en-US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’</a:t>
            </a: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 PowerPoint</a:t>
            </a:r>
            <a:endParaRPr kumimoji="1" lang="ko-KR" altLang="en-US" sz="900" b="0" i="0" u="none">
              <a:solidFill>
                <a:srgbClr val="404040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42837" y="6734551"/>
            <a:ext cx="12056473" cy="0"/>
          </a:xfrm>
          <a:prstGeom prst="line">
            <a:avLst/>
          </a:prstGeom>
          <a:noFill/>
          <a:ln w="3181" cap="flat" cmpd="sng" algn="ctr">
            <a:solidFill>
              <a:srgbClr val="C5C5E1"/>
            </a:solidFill>
            <a:prstDash val="solid"/>
            <a:miter/>
            <a:headEnd w="med" len="med"/>
            <a:tailEnd w="med" len="med"/>
          </a:ln>
        </p:spPr>
      </p:cxn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l="13938" t="9680" r="15159" b="14906"/>
          <a:stretch/>
        </p:blipFill>
        <p:spPr>
          <a:xfrm>
            <a:off x="2821817" y="2058899"/>
            <a:ext cx="6698512" cy="400765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0512" y="271440"/>
            <a:ext cx="5546358" cy="1841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465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42837" y="176160"/>
            <a:ext cx="12056473" cy="0"/>
          </a:xfrm>
          <a:prstGeom prst="line">
            <a:avLst/>
          </a:prstGeom>
          <a:noFill/>
          <a:ln w="76470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5" name="TextBox 4"/>
          <p:cNvSpPr txBox="1"/>
          <p:nvPr/>
        </p:nvSpPr>
        <p:spPr>
          <a:xfrm>
            <a:off x="142837" y="271440"/>
            <a:ext cx="778034" cy="338554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600" b="0" i="0" u="none" baseline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Part 5</a:t>
            </a:r>
            <a:endParaRPr kumimoji="1" lang="en-US" altLang="ko-KR" sz="1600" b="0" i="0" u="none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892381" y="6498052"/>
            <a:ext cx="2295821" cy="230832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ⓒSaebyeol Yu. Saebyeol</a:t>
            </a:r>
            <a:r>
              <a:rPr kumimoji="1" lang="ko-KR" altLang="en-US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’</a:t>
            </a: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 PowerPoint</a:t>
            </a:r>
            <a:endParaRPr kumimoji="1" lang="ko-KR" altLang="en-US" sz="900" b="0" i="0" u="none">
              <a:solidFill>
                <a:srgbClr val="404040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42837" y="6734551"/>
            <a:ext cx="12056473" cy="0"/>
          </a:xfrm>
          <a:prstGeom prst="line">
            <a:avLst/>
          </a:prstGeom>
          <a:noFill/>
          <a:ln w="3181" cap="flat" cmpd="sng" algn="ctr">
            <a:solidFill>
              <a:srgbClr val="C5C5E1"/>
            </a:solidFill>
            <a:prstDash val="solid"/>
            <a:miter/>
            <a:headEnd w="med" len="med"/>
            <a:tailEnd w="med" len="med"/>
          </a:ln>
        </p:spPr>
      </p:cxn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l="13417" t="10000" r="14864" b="15000"/>
          <a:stretch/>
        </p:blipFill>
        <p:spPr>
          <a:xfrm>
            <a:off x="2713777" y="1914845"/>
            <a:ext cx="6914592" cy="406740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6053" y="409227"/>
            <a:ext cx="8886825" cy="151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074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42837" y="176160"/>
            <a:ext cx="12056473" cy="0"/>
          </a:xfrm>
          <a:prstGeom prst="line">
            <a:avLst/>
          </a:prstGeom>
          <a:noFill/>
          <a:ln w="76470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5" name="TextBox 4"/>
          <p:cNvSpPr txBox="1"/>
          <p:nvPr/>
        </p:nvSpPr>
        <p:spPr>
          <a:xfrm>
            <a:off x="142837" y="271440"/>
            <a:ext cx="778034" cy="338554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600" b="0" i="0" u="none" baseline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Part 5</a:t>
            </a:r>
            <a:endParaRPr kumimoji="1" lang="en-US" altLang="ko-KR" sz="1600" b="0" i="0" u="none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892381" y="6498052"/>
            <a:ext cx="2295821" cy="230832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ⓒSaebyeol Yu. Saebyeol</a:t>
            </a:r>
            <a:r>
              <a:rPr kumimoji="1" lang="ko-KR" altLang="en-US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’</a:t>
            </a: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 PowerPoint</a:t>
            </a:r>
            <a:endParaRPr kumimoji="1" lang="ko-KR" altLang="en-US" sz="900" b="0" i="0" u="none">
              <a:solidFill>
                <a:srgbClr val="404040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42837" y="6734551"/>
            <a:ext cx="12056473" cy="0"/>
          </a:xfrm>
          <a:prstGeom prst="line">
            <a:avLst/>
          </a:prstGeom>
          <a:noFill/>
          <a:ln w="3181" cap="flat" cmpd="sng" algn="ctr">
            <a:solidFill>
              <a:srgbClr val="C5C5E1"/>
            </a:solidFill>
            <a:prstDash val="solid"/>
            <a:miter/>
            <a:headEnd w="med" len="med"/>
            <a:tailEnd w="med" len="med"/>
          </a:ln>
        </p:spPr>
      </p:cxn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l="13724" t="10134" r="14678" b="12201"/>
          <a:stretch/>
        </p:blipFill>
        <p:spPr>
          <a:xfrm>
            <a:off x="2677763" y="1770791"/>
            <a:ext cx="6986619" cy="426302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4026" y="317578"/>
            <a:ext cx="9020175" cy="150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081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42837" y="176160"/>
            <a:ext cx="12056473" cy="0"/>
          </a:xfrm>
          <a:prstGeom prst="line">
            <a:avLst/>
          </a:prstGeom>
          <a:noFill/>
          <a:ln w="76470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5" name="TextBox 4"/>
          <p:cNvSpPr txBox="1"/>
          <p:nvPr/>
        </p:nvSpPr>
        <p:spPr>
          <a:xfrm>
            <a:off x="142837" y="271440"/>
            <a:ext cx="778034" cy="338554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600" b="0" i="0" u="none" baseline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Part 5</a:t>
            </a:r>
            <a:endParaRPr kumimoji="1" lang="en-US" altLang="ko-KR" sz="1600" b="0" i="0" u="none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892381" y="6498052"/>
            <a:ext cx="2295821" cy="230832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ⓒSaebyeol Yu. Saebyeol</a:t>
            </a:r>
            <a:r>
              <a:rPr kumimoji="1" lang="ko-KR" altLang="en-US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’</a:t>
            </a: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 PowerPoint</a:t>
            </a:r>
            <a:endParaRPr kumimoji="1" lang="ko-KR" altLang="en-US" sz="900" b="0" i="0" u="none">
              <a:solidFill>
                <a:srgbClr val="404040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42837" y="6734551"/>
            <a:ext cx="12056473" cy="0"/>
          </a:xfrm>
          <a:prstGeom prst="line">
            <a:avLst/>
          </a:prstGeom>
          <a:noFill/>
          <a:ln w="3181" cap="flat" cmpd="sng" algn="ctr">
            <a:solidFill>
              <a:srgbClr val="C5C5E1"/>
            </a:solidFill>
            <a:prstDash val="solid"/>
            <a:miter/>
            <a:headEnd w="med" len="med"/>
            <a:tailEnd w="med" len="med"/>
          </a:ln>
        </p:spPr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603" y="271440"/>
            <a:ext cx="9728651" cy="6086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449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42837" y="176160"/>
            <a:ext cx="12056473" cy="0"/>
          </a:xfrm>
          <a:prstGeom prst="line">
            <a:avLst/>
          </a:prstGeom>
          <a:noFill/>
          <a:ln w="76470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5" name="TextBox 4"/>
          <p:cNvSpPr txBox="1"/>
          <p:nvPr/>
        </p:nvSpPr>
        <p:spPr>
          <a:xfrm>
            <a:off x="142837" y="271440"/>
            <a:ext cx="778034" cy="338554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600" b="0" i="0" u="none" baseline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Part 5</a:t>
            </a:r>
            <a:endParaRPr kumimoji="1" lang="en-US" altLang="ko-KR" sz="1600" b="0" i="0" u="none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892381" y="6498052"/>
            <a:ext cx="2295821" cy="230832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ⓒSaebyeol Yu. Saebyeol</a:t>
            </a:r>
            <a:r>
              <a:rPr kumimoji="1" lang="ko-KR" altLang="en-US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’</a:t>
            </a: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 PowerPoint</a:t>
            </a:r>
            <a:endParaRPr kumimoji="1" lang="ko-KR" altLang="en-US" sz="900" b="0" i="0" u="none">
              <a:solidFill>
                <a:srgbClr val="404040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42837" y="6734551"/>
            <a:ext cx="12056473" cy="0"/>
          </a:xfrm>
          <a:prstGeom prst="line">
            <a:avLst/>
          </a:prstGeom>
          <a:noFill/>
          <a:ln w="3181" cap="flat" cmpd="sng" algn="ctr">
            <a:solidFill>
              <a:srgbClr val="C5C5E1"/>
            </a:solidFill>
            <a:prstDash val="solid"/>
            <a:miter/>
            <a:headEnd w="med" len="med"/>
            <a:tailEnd w="med" len="med"/>
          </a:ln>
        </p:spPr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5783" y="423069"/>
            <a:ext cx="9894515" cy="6069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483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42837" y="176160"/>
            <a:ext cx="12056473" cy="0"/>
          </a:xfrm>
          <a:prstGeom prst="line">
            <a:avLst/>
          </a:prstGeom>
          <a:noFill/>
          <a:ln w="76470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5" name="TextBox 4"/>
          <p:cNvSpPr txBox="1"/>
          <p:nvPr/>
        </p:nvSpPr>
        <p:spPr>
          <a:xfrm>
            <a:off x="142837" y="271440"/>
            <a:ext cx="778034" cy="338554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600" b="0" i="0" u="none" baseline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Part 5</a:t>
            </a:r>
            <a:endParaRPr kumimoji="1" lang="en-US" altLang="ko-KR" sz="1600" b="0" i="0" u="none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892381" y="6498052"/>
            <a:ext cx="2295821" cy="230832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ⓒSaebyeol Yu. Saebyeol</a:t>
            </a:r>
            <a:r>
              <a:rPr kumimoji="1" lang="ko-KR" altLang="en-US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’</a:t>
            </a: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 PowerPoint</a:t>
            </a:r>
            <a:endParaRPr kumimoji="1" lang="ko-KR" altLang="en-US" sz="900" b="0" i="0" u="none">
              <a:solidFill>
                <a:srgbClr val="404040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42837" y="6734551"/>
            <a:ext cx="12056473" cy="0"/>
          </a:xfrm>
          <a:prstGeom prst="line">
            <a:avLst/>
          </a:prstGeom>
          <a:noFill/>
          <a:ln w="3181" cap="flat" cmpd="sng" algn="ctr">
            <a:solidFill>
              <a:srgbClr val="C5C5E1"/>
            </a:solidFill>
            <a:prstDash val="solid"/>
            <a:miter/>
            <a:headEnd w="med" len="med"/>
            <a:tailEnd w="med" len="med"/>
          </a:ln>
        </p:spPr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3219" y="836612"/>
            <a:ext cx="640080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107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42837" y="176160"/>
            <a:ext cx="12056473" cy="0"/>
          </a:xfrm>
          <a:prstGeom prst="line">
            <a:avLst/>
          </a:prstGeom>
          <a:noFill/>
          <a:ln w="76470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5" name="TextBox 4"/>
          <p:cNvSpPr txBox="1"/>
          <p:nvPr/>
        </p:nvSpPr>
        <p:spPr>
          <a:xfrm>
            <a:off x="142837" y="271440"/>
            <a:ext cx="778034" cy="338554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600" b="0" i="0" u="none" baseline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Part 5</a:t>
            </a:r>
            <a:endParaRPr kumimoji="1" lang="en-US" altLang="ko-KR" sz="1600" b="0" i="0" u="none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892381" y="6498052"/>
            <a:ext cx="2295821" cy="230832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ⓒSaebyeol Yu. Saebyeol</a:t>
            </a:r>
            <a:r>
              <a:rPr kumimoji="1" lang="ko-KR" altLang="en-US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’</a:t>
            </a: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 PowerPoint</a:t>
            </a:r>
            <a:endParaRPr kumimoji="1" lang="ko-KR" altLang="en-US" sz="900" b="0" i="0" u="none">
              <a:solidFill>
                <a:srgbClr val="404040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42837" y="6734551"/>
            <a:ext cx="12056473" cy="0"/>
          </a:xfrm>
          <a:prstGeom prst="line">
            <a:avLst/>
          </a:prstGeom>
          <a:noFill/>
          <a:ln w="3181" cap="flat" cmpd="sng" algn="ctr">
            <a:solidFill>
              <a:srgbClr val="C5C5E1"/>
            </a:solidFill>
            <a:prstDash val="solid"/>
            <a:miter/>
            <a:headEnd w="med" len="med"/>
            <a:tailEnd w="med" len="med"/>
          </a:ln>
        </p:spPr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7810" y="978494"/>
            <a:ext cx="9676821" cy="5088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855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42837" y="176160"/>
            <a:ext cx="12056473" cy="0"/>
          </a:xfrm>
          <a:prstGeom prst="line">
            <a:avLst/>
          </a:prstGeom>
          <a:noFill/>
          <a:ln w="76470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5" name="TextBox 4"/>
          <p:cNvSpPr txBox="1"/>
          <p:nvPr/>
        </p:nvSpPr>
        <p:spPr>
          <a:xfrm>
            <a:off x="142837" y="271440"/>
            <a:ext cx="778034" cy="338554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600" b="0" i="0" u="none" baseline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Part 5</a:t>
            </a:r>
            <a:endParaRPr kumimoji="1" lang="en-US" altLang="ko-KR" sz="1600" b="0" i="0" u="none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892381" y="6498052"/>
            <a:ext cx="2295821" cy="230832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ⓒSaebyeol Yu. Saebyeol</a:t>
            </a:r>
            <a:r>
              <a:rPr kumimoji="1" lang="ko-KR" altLang="en-US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’</a:t>
            </a: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 PowerPoint</a:t>
            </a:r>
            <a:endParaRPr kumimoji="1" lang="ko-KR" altLang="en-US" sz="900" b="0" i="0" u="none">
              <a:solidFill>
                <a:srgbClr val="404040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42837" y="6734551"/>
            <a:ext cx="12056473" cy="0"/>
          </a:xfrm>
          <a:prstGeom prst="line">
            <a:avLst/>
          </a:prstGeom>
          <a:noFill/>
          <a:ln w="3181" cap="flat" cmpd="sng" algn="ctr">
            <a:solidFill>
              <a:srgbClr val="C5C5E1"/>
            </a:solidFill>
            <a:prstDash val="solid"/>
            <a:miter/>
            <a:headEnd w="med" len="med"/>
            <a:tailEnd w="med" len="med"/>
          </a:ln>
        </p:spPr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3304" y="392562"/>
            <a:ext cx="9435537" cy="5875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300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42837" y="176160"/>
            <a:ext cx="12056473" cy="0"/>
          </a:xfrm>
          <a:prstGeom prst="line">
            <a:avLst/>
          </a:prstGeom>
          <a:noFill/>
          <a:ln w="76470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5" name="TextBox 4"/>
          <p:cNvSpPr txBox="1"/>
          <p:nvPr/>
        </p:nvSpPr>
        <p:spPr>
          <a:xfrm>
            <a:off x="142837" y="271440"/>
            <a:ext cx="778034" cy="338554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600" b="0" i="0" u="none" baseline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Part 5</a:t>
            </a:r>
            <a:endParaRPr kumimoji="1" lang="en-US" altLang="ko-KR" sz="1600" b="0" i="0" u="none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892381" y="6498052"/>
            <a:ext cx="2295821" cy="230832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ⓒSaebyeol Yu. Saebyeol</a:t>
            </a:r>
            <a:r>
              <a:rPr kumimoji="1" lang="ko-KR" altLang="en-US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’</a:t>
            </a: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 PowerPoint</a:t>
            </a:r>
            <a:endParaRPr kumimoji="1" lang="ko-KR" altLang="en-US" sz="900" b="0" i="0" u="none">
              <a:solidFill>
                <a:srgbClr val="404040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42837" y="6734551"/>
            <a:ext cx="12056473" cy="0"/>
          </a:xfrm>
          <a:prstGeom prst="line">
            <a:avLst/>
          </a:prstGeom>
          <a:noFill/>
          <a:ln w="3181" cap="flat" cmpd="sng" algn="ctr">
            <a:solidFill>
              <a:srgbClr val="C5C5E1"/>
            </a:solidFill>
            <a:prstDash val="solid"/>
            <a:miter/>
            <a:headEnd w="med" len="med"/>
            <a:tailEnd w="med" len="med"/>
          </a:ln>
        </p:spPr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2727" y="314263"/>
            <a:ext cx="9507564" cy="6045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884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4" name="TextBox 10243"/>
          <p:cNvSpPr txBox="1"/>
          <p:nvPr/>
        </p:nvSpPr>
        <p:spPr>
          <a:xfrm>
            <a:off x="1360217" y="1266611"/>
            <a:ext cx="9428026" cy="1141189"/>
          </a:xfrm>
          <a:prstGeom prst="rect">
            <a:avLst/>
          </a:prstGeom>
          <a:solidFill>
            <a:srgbClr val="F2F2F2">
              <a:alpha val="100000"/>
            </a:srgbClr>
          </a:solidFill>
          <a:ln>
            <a:noFill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u="none" baseline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0245" name="TextBox 10244"/>
          <p:cNvSpPr txBox="1"/>
          <p:nvPr/>
        </p:nvSpPr>
        <p:spPr>
          <a:xfrm>
            <a:off x="1360217" y="1266611"/>
            <a:ext cx="9428026" cy="422203"/>
          </a:xfrm>
          <a:prstGeom prst="rect">
            <a:avLst/>
          </a:prstGeom>
          <a:solidFill>
            <a:srgbClr val="AAABD3">
              <a:alpha val="100000"/>
            </a:srgbClr>
          </a:solidFill>
          <a:ln w="12726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u="none" baseline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0246" name="TextBox 10245"/>
          <p:cNvSpPr txBox="1"/>
          <p:nvPr/>
        </p:nvSpPr>
        <p:spPr>
          <a:xfrm>
            <a:off x="2257037" y="1831652"/>
            <a:ext cx="7770971" cy="60939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1028836" rtl="0" eaLnBrk="1" latinLnBrk="1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4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코로나 19 발생 이후 취미생활의 폭이 좁아짐. 그로 인해 공간적, 시간적 영향을 더 많이 받게 됨.</a:t>
            </a:r>
            <a:endParaRPr kumimoji="1" lang="ko-KR" altLang="en-US" sz="1400" b="0" i="0" u="none">
              <a:solidFill>
                <a:srgbClr val="404040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cxnSp>
        <p:nvCxnSpPr>
          <p:cNvPr id="10247" name="직선 연결선 10246"/>
          <p:cNvCxnSpPr/>
          <p:nvPr/>
        </p:nvCxnSpPr>
        <p:spPr>
          <a:xfrm>
            <a:off x="142837" y="6734551"/>
            <a:ext cx="12056473" cy="0"/>
          </a:xfrm>
          <a:prstGeom prst="line">
            <a:avLst/>
          </a:prstGeom>
          <a:noFill/>
          <a:ln w="3181" cap="flat" cmpd="sng" algn="ctr">
            <a:solidFill>
              <a:srgbClr val="C5C5E1"/>
            </a:solidFill>
            <a:prstDash val="solid"/>
            <a:miter/>
            <a:headEnd w="med" len="med"/>
            <a:tailEnd w="med" len="med"/>
          </a:ln>
        </p:spPr>
      </p:cxnSp>
      <p:cxnSp>
        <p:nvCxnSpPr>
          <p:cNvPr id="10248" name="직선 연결선 10247"/>
          <p:cNvCxnSpPr/>
          <p:nvPr/>
        </p:nvCxnSpPr>
        <p:spPr>
          <a:xfrm>
            <a:off x="142837" y="176160"/>
            <a:ext cx="12056473" cy="0"/>
          </a:xfrm>
          <a:prstGeom prst="line">
            <a:avLst/>
          </a:prstGeom>
          <a:noFill/>
          <a:ln w="76470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10249" name="TextBox 10248"/>
          <p:cNvSpPr txBox="1"/>
          <p:nvPr/>
        </p:nvSpPr>
        <p:spPr>
          <a:xfrm>
            <a:off x="142837" y="271440"/>
            <a:ext cx="757108" cy="339649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600" b="0" i="0" u="none" baseline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Part 1</a:t>
            </a:r>
            <a:endParaRPr kumimoji="1" lang="en-US" altLang="ko-KR" sz="1600" b="0" i="0" u="none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0250" name="TextBox 10249"/>
          <p:cNvSpPr txBox="1"/>
          <p:nvPr/>
        </p:nvSpPr>
        <p:spPr>
          <a:xfrm>
            <a:off x="1360217" y="2950625"/>
            <a:ext cx="9428026" cy="1093576"/>
          </a:xfrm>
          <a:prstGeom prst="rect">
            <a:avLst/>
          </a:prstGeom>
          <a:solidFill>
            <a:srgbClr val="F2F2F2">
              <a:alpha val="100000"/>
            </a:srgbClr>
          </a:solidFill>
          <a:ln>
            <a:noFill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u="none" baseline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0251" name="TextBox 10250"/>
          <p:cNvSpPr txBox="1"/>
          <p:nvPr/>
        </p:nvSpPr>
        <p:spPr>
          <a:xfrm>
            <a:off x="1360217" y="2950625"/>
            <a:ext cx="9428026" cy="423766"/>
          </a:xfrm>
          <a:prstGeom prst="rect">
            <a:avLst/>
          </a:prstGeom>
          <a:solidFill>
            <a:srgbClr val="AAABD3">
              <a:alpha val="100000"/>
            </a:srgbClr>
          </a:solidFill>
          <a:ln w="12726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u="none" baseline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0252" name="TextBox 10251"/>
          <p:cNvSpPr txBox="1"/>
          <p:nvPr/>
        </p:nvSpPr>
        <p:spPr>
          <a:xfrm>
            <a:off x="2257037" y="3369648"/>
            <a:ext cx="7770971" cy="65233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1028836" rtl="0" eaLnBrk="1" latinLnBrk="1" hangingPunct="1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400" b="0" i="0" u="none" baseline="0">
                <a:solidFill>
                  <a:srgbClr val="11273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기존의 취미생활 관련 플랫폼의 경우 구독료를 받거나,  관련 재료를 구매하는경우 </a:t>
            </a:r>
          </a:p>
          <a:p>
            <a:pPr marL="0" lvl="0" indent="0" algn="ctr" defTabSz="1028836" rtl="0" eaLnBrk="1" latinLnBrk="1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400" b="0" i="0" u="none" baseline="0">
                <a:solidFill>
                  <a:srgbClr val="11273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비용적인 면과 문제 해결 방법에 대한 조언을 구하기 어려워짐</a:t>
            </a:r>
            <a:endParaRPr kumimoji="1" lang="ko-KR" altLang="en-US" sz="1400" b="0" i="0" u="none">
              <a:solidFill>
                <a:srgbClr val="112730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0253" name="TextBox 10252"/>
          <p:cNvSpPr txBox="1"/>
          <p:nvPr/>
        </p:nvSpPr>
        <p:spPr>
          <a:xfrm>
            <a:off x="1360217" y="4588646"/>
            <a:ext cx="9428026" cy="1157041"/>
          </a:xfrm>
          <a:prstGeom prst="rect">
            <a:avLst/>
          </a:prstGeom>
          <a:solidFill>
            <a:srgbClr val="F2F2F2">
              <a:alpha val="100000"/>
            </a:srgbClr>
          </a:solidFill>
          <a:ln>
            <a:noFill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u="none" baseline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0254" name="TextBox 10253"/>
          <p:cNvSpPr txBox="1"/>
          <p:nvPr/>
        </p:nvSpPr>
        <p:spPr>
          <a:xfrm>
            <a:off x="1360217" y="4588646"/>
            <a:ext cx="9428026" cy="422147"/>
          </a:xfrm>
          <a:prstGeom prst="rect">
            <a:avLst/>
          </a:prstGeom>
          <a:solidFill>
            <a:srgbClr val="AAABD3">
              <a:alpha val="100000"/>
            </a:srgbClr>
          </a:solidFill>
          <a:ln w="12726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u="none" baseline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0255" name="TextBox 10254"/>
          <p:cNvSpPr txBox="1"/>
          <p:nvPr/>
        </p:nvSpPr>
        <p:spPr>
          <a:xfrm>
            <a:off x="1161841" y="271440"/>
            <a:ext cx="3357009" cy="523220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lvl="0" defTabSz="1028836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2800" b="1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프로젝트 선정 배경 </a:t>
            </a:r>
          </a:p>
        </p:txBody>
      </p:sp>
      <p:sp>
        <p:nvSpPr>
          <p:cNvPr id="10256" name="TextBox 10255"/>
          <p:cNvSpPr txBox="1"/>
          <p:nvPr/>
        </p:nvSpPr>
        <p:spPr>
          <a:xfrm>
            <a:off x="2257037" y="5198118"/>
            <a:ext cx="7770971" cy="30788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400" b="0" i="0" u="none" baseline="0">
                <a:solidFill>
                  <a:srgbClr val="11273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이러한 문제를 해결하기 위해 다양한 사람들과 함께 취미생활을 즐길 수있는 플랫폼을 개발</a:t>
            </a:r>
            <a:endParaRPr kumimoji="1" lang="ko-KR" altLang="en-US" sz="1400" b="0" i="0" u="none">
              <a:solidFill>
                <a:srgbClr val="112730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2702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42837" y="176160"/>
            <a:ext cx="12056473" cy="0"/>
          </a:xfrm>
          <a:prstGeom prst="line">
            <a:avLst/>
          </a:prstGeom>
          <a:noFill/>
          <a:ln w="76470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5" name="TextBox 4"/>
          <p:cNvSpPr txBox="1"/>
          <p:nvPr/>
        </p:nvSpPr>
        <p:spPr>
          <a:xfrm>
            <a:off x="142837" y="271440"/>
            <a:ext cx="778034" cy="338554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600" b="0" i="0" u="none" baseline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Part 5</a:t>
            </a:r>
            <a:endParaRPr kumimoji="1" lang="en-US" altLang="ko-KR" sz="1600" b="0" i="0" u="none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892381" y="6498052"/>
            <a:ext cx="2295821" cy="230832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ⓒSaebyeol Yu. Saebyeol</a:t>
            </a:r>
            <a:r>
              <a:rPr kumimoji="1" lang="ko-KR" altLang="en-US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’</a:t>
            </a: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 PowerPoint</a:t>
            </a:r>
            <a:endParaRPr kumimoji="1" lang="ko-KR" altLang="en-US" sz="900" b="0" i="0" u="none">
              <a:solidFill>
                <a:srgbClr val="404040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42837" y="6734551"/>
            <a:ext cx="12056473" cy="0"/>
          </a:xfrm>
          <a:prstGeom prst="line">
            <a:avLst/>
          </a:prstGeom>
          <a:noFill/>
          <a:ln w="3181" cap="flat" cmpd="sng" algn="ctr">
            <a:solidFill>
              <a:srgbClr val="C5C5E1"/>
            </a:solidFill>
            <a:prstDash val="solid"/>
            <a:miter/>
            <a:headEnd w="med" len="med"/>
            <a:tailEnd w="med" len="med"/>
          </a:ln>
        </p:spPr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779" y="440717"/>
            <a:ext cx="10477500" cy="622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840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42837" y="176160"/>
            <a:ext cx="12056473" cy="0"/>
          </a:xfrm>
          <a:prstGeom prst="line">
            <a:avLst/>
          </a:prstGeom>
          <a:noFill/>
          <a:ln w="76470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5" name="TextBox 4"/>
          <p:cNvSpPr txBox="1"/>
          <p:nvPr/>
        </p:nvSpPr>
        <p:spPr>
          <a:xfrm>
            <a:off x="142837" y="271440"/>
            <a:ext cx="778034" cy="338554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600" b="0" i="0" u="none" baseline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Part 5</a:t>
            </a:r>
            <a:endParaRPr kumimoji="1" lang="en-US" altLang="ko-KR" sz="1600" b="0" i="0" u="none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892381" y="6498052"/>
            <a:ext cx="2295821" cy="230832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ⓒSaebyeol Yu. Saebyeol</a:t>
            </a:r>
            <a:r>
              <a:rPr kumimoji="1" lang="ko-KR" altLang="en-US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’</a:t>
            </a: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 PowerPoint</a:t>
            </a:r>
            <a:endParaRPr kumimoji="1" lang="ko-KR" altLang="en-US" sz="900" b="0" i="0" u="none">
              <a:solidFill>
                <a:srgbClr val="404040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42837" y="6734551"/>
            <a:ext cx="12056473" cy="0"/>
          </a:xfrm>
          <a:prstGeom prst="line">
            <a:avLst/>
          </a:prstGeom>
          <a:noFill/>
          <a:ln w="3181" cap="flat" cmpd="sng" algn="ctr">
            <a:solidFill>
              <a:srgbClr val="C5C5E1"/>
            </a:solidFill>
            <a:prstDash val="solid"/>
            <a:miter/>
            <a:headEnd w="med" len="med"/>
            <a:tailEnd w="med" len="med"/>
          </a:ln>
        </p:spPr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644" y="541337"/>
            <a:ext cx="10267950" cy="577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136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42837" y="176160"/>
            <a:ext cx="12056473" cy="0"/>
          </a:xfrm>
          <a:prstGeom prst="line">
            <a:avLst/>
          </a:prstGeom>
          <a:noFill/>
          <a:ln w="76470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5" name="TextBox 4"/>
          <p:cNvSpPr txBox="1"/>
          <p:nvPr/>
        </p:nvSpPr>
        <p:spPr>
          <a:xfrm>
            <a:off x="142837" y="271440"/>
            <a:ext cx="778034" cy="338554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600" b="0" i="0" u="none" baseline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Part 5</a:t>
            </a:r>
            <a:endParaRPr kumimoji="1" lang="en-US" altLang="ko-KR" sz="1600" b="0" i="0" u="none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892381" y="6498052"/>
            <a:ext cx="2295821" cy="230832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ⓒSaebyeol Yu. Saebyeol</a:t>
            </a:r>
            <a:r>
              <a:rPr kumimoji="1" lang="ko-KR" altLang="en-US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’</a:t>
            </a: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 PowerPoint</a:t>
            </a:r>
            <a:endParaRPr kumimoji="1" lang="ko-KR" altLang="en-US" sz="900" b="0" i="0" u="none">
              <a:solidFill>
                <a:srgbClr val="404040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42837" y="6734551"/>
            <a:ext cx="12056473" cy="0"/>
          </a:xfrm>
          <a:prstGeom prst="line">
            <a:avLst/>
          </a:prstGeom>
          <a:noFill/>
          <a:ln w="3181" cap="flat" cmpd="sng" algn="ctr">
            <a:solidFill>
              <a:srgbClr val="C5C5E1"/>
            </a:solidFill>
            <a:prstDash val="solid"/>
            <a:miter/>
            <a:headEnd w="med" len="med"/>
            <a:tailEnd w="med" len="med"/>
          </a:ln>
        </p:spPr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406" y="322262"/>
            <a:ext cx="10258425" cy="621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88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42837" y="176160"/>
            <a:ext cx="12056473" cy="0"/>
          </a:xfrm>
          <a:prstGeom prst="line">
            <a:avLst/>
          </a:prstGeom>
          <a:noFill/>
          <a:ln w="76470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5" name="TextBox 4"/>
          <p:cNvSpPr txBox="1"/>
          <p:nvPr/>
        </p:nvSpPr>
        <p:spPr>
          <a:xfrm>
            <a:off x="142837" y="271440"/>
            <a:ext cx="778034" cy="338554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600" b="0" i="0" u="none" baseline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Part 5</a:t>
            </a:r>
            <a:endParaRPr kumimoji="1" lang="en-US" altLang="ko-KR" sz="1600" b="0" i="0" u="none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892381" y="6498052"/>
            <a:ext cx="2295821" cy="230832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ⓒSaebyeol Yu. Saebyeol</a:t>
            </a:r>
            <a:r>
              <a:rPr kumimoji="1" lang="ko-KR" altLang="en-US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’</a:t>
            </a: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 PowerPoint</a:t>
            </a:r>
            <a:endParaRPr kumimoji="1" lang="ko-KR" altLang="en-US" sz="900" b="0" i="0" u="none">
              <a:solidFill>
                <a:srgbClr val="404040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42837" y="6734551"/>
            <a:ext cx="12056473" cy="0"/>
          </a:xfrm>
          <a:prstGeom prst="line">
            <a:avLst/>
          </a:prstGeom>
          <a:noFill/>
          <a:ln w="3181" cap="flat" cmpd="sng" algn="ctr">
            <a:solidFill>
              <a:srgbClr val="C5C5E1"/>
            </a:solidFill>
            <a:prstDash val="solid"/>
            <a:miter/>
            <a:headEnd w="med" len="med"/>
            <a:tailEnd w="med" len="med"/>
          </a:ln>
        </p:spPr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7810" y="1482683"/>
            <a:ext cx="9962571" cy="3500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918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42837" y="176160"/>
            <a:ext cx="12056473" cy="0"/>
          </a:xfrm>
          <a:prstGeom prst="line">
            <a:avLst/>
          </a:prstGeom>
          <a:noFill/>
          <a:ln w="76470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5" name="TextBox 4"/>
          <p:cNvSpPr txBox="1"/>
          <p:nvPr/>
        </p:nvSpPr>
        <p:spPr>
          <a:xfrm>
            <a:off x="142837" y="271440"/>
            <a:ext cx="778034" cy="338554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600" b="0" i="0" u="none" baseline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Part 5</a:t>
            </a:r>
            <a:endParaRPr kumimoji="1" lang="en-US" altLang="ko-KR" sz="1600" b="0" i="0" u="none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892381" y="6498052"/>
            <a:ext cx="2295821" cy="230832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ⓒSaebyeol Yu. Saebyeol</a:t>
            </a:r>
            <a:r>
              <a:rPr kumimoji="1" lang="ko-KR" altLang="en-US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’</a:t>
            </a: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 PowerPoint</a:t>
            </a:r>
            <a:endParaRPr kumimoji="1" lang="ko-KR" altLang="en-US" sz="900" b="0" i="0" u="none">
              <a:solidFill>
                <a:srgbClr val="404040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42837" y="6734551"/>
            <a:ext cx="12056473" cy="0"/>
          </a:xfrm>
          <a:prstGeom prst="line">
            <a:avLst/>
          </a:prstGeom>
          <a:noFill/>
          <a:ln w="3181" cap="flat" cmpd="sng" algn="ctr">
            <a:solidFill>
              <a:srgbClr val="C5C5E1"/>
            </a:solidFill>
            <a:prstDash val="solid"/>
            <a:miter/>
            <a:headEnd w="med" len="med"/>
            <a:tailEnd w="med" len="med"/>
          </a:ln>
        </p:spPr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648" y="1828182"/>
            <a:ext cx="10422427" cy="3215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06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42837" y="176160"/>
            <a:ext cx="12056473" cy="0"/>
          </a:xfrm>
          <a:prstGeom prst="line">
            <a:avLst/>
          </a:prstGeom>
          <a:noFill/>
          <a:ln w="76470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5" name="TextBox 4"/>
          <p:cNvSpPr txBox="1"/>
          <p:nvPr/>
        </p:nvSpPr>
        <p:spPr>
          <a:xfrm>
            <a:off x="142837" y="271440"/>
            <a:ext cx="778034" cy="338554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600" b="0" i="0" u="none" baseline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Part 5</a:t>
            </a:r>
            <a:endParaRPr kumimoji="1" lang="en-US" altLang="ko-KR" sz="1600" b="0" i="0" u="none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892381" y="6498052"/>
            <a:ext cx="2295821" cy="230832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ⓒSaebyeol Yu. Saebyeol</a:t>
            </a:r>
            <a:r>
              <a:rPr kumimoji="1" lang="ko-KR" altLang="en-US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’</a:t>
            </a: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 PowerPoint</a:t>
            </a:r>
            <a:endParaRPr kumimoji="1" lang="ko-KR" altLang="en-US" sz="900" b="0" i="0" u="none">
              <a:solidFill>
                <a:srgbClr val="404040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42837" y="6734551"/>
            <a:ext cx="12056473" cy="0"/>
          </a:xfrm>
          <a:prstGeom prst="line">
            <a:avLst/>
          </a:prstGeom>
          <a:noFill/>
          <a:ln w="3181" cap="flat" cmpd="sng" algn="ctr">
            <a:solidFill>
              <a:srgbClr val="C5C5E1"/>
            </a:solidFill>
            <a:prstDash val="solid"/>
            <a:miter/>
            <a:headEnd w="med" len="med"/>
            <a:tailEnd w="med" len="med"/>
          </a:ln>
        </p:spPr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C3DD834A-27C7-2FC7-48AF-1195F88E44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0107" y="525290"/>
            <a:ext cx="7751457" cy="5860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334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42837" y="176160"/>
            <a:ext cx="12056473" cy="0"/>
          </a:xfrm>
          <a:prstGeom prst="line">
            <a:avLst/>
          </a:prstGeom>
          <a:noFill/>
          <a:ln w="76470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5" name="TextBox 4"/>
          <p:cNvSpPr txBox="1"/>
          <p:nvPr/>
        </p:nvSpPr>
        <p:spPr>
          <a:xfrm>
            <a:off x="142837" y="271440"/>
            <a:ext cx="778034" cy="338554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600" b="0" i="0" u="none" baseline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Part 5</a:t>
            </a:r>
            <a:endParaRPr kumimoji="1" lang="en-US" altLang="ko-KR" sz="1600" b="0" i="0" u="none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892381" y="6498052"/>
            <a:ext cx="2295821" cy="230832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ⓒSaebyeol Yu. Saebyeol</a:t>
            </a:r>
            <a:r>
              <a:rPr kumimoji="1" lang="ko-KR" altLang="en-US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’</a:t>
            </a: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 PowerPoint</a:t>
            </a:r>
            <a:endParaRPr kumimoji="1" lang="ko-KR" altLang="en-US" sz="900" b="0" i="0" u="none">
              <a:solidFill>
                <a:srgbClr val="404040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42837" y="6734551"/>
            <a:ext cx="12056473" cy="0"/>
          </a:xfrm>
          <a:prstGeom prst="line">
            <a:avLst/>
          </a:prstGeom>
          <a:noFill/>
          <a:ln w="3181" cap="flat" cmpd="sng" algn="ctr">
            <a:solidFill>
              <a:srgbClr val="C5C5E1"/>
            </a:solidFill>
            <a:prstDash val="solid"/>
            <a:miter/>
            <a:headEnd w="med" len="med"/>
            <a:tailEnd w="med" len="med"/>
          </a:ln>
        </p:spPr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CE4B8F68-A066-E4A3-8A38-E6753DC496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2487" y="994632"/>
            <a:ext cx="7630621" cy="4669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596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42837" y="176160"/>
            <a:ext cx="12056473" cy="0"/>
          </a:xfrm>
          <a:prstGeom prst="line">
            <a:avLst/>
          </a:prstGeom>
          <a:noFill/>
          <a:ln w="76470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5" name="TextBox 4"/>
          <p:cNvSpPr txBox="1"/>
          <p:nvPr/>
        </p:nvSpPr>
        <p:spPr>
          <a:xfrm>
            <a:off x="142837" y="271440"/>
            <a:ext cx="778034" cy="338554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600" b="0" i="0" u="none" baseline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Part 5</a:t>
            </a:r>
            <a:endParaRPr kumimoji="1" lang="en-US" altLang="ko-KR" sz="1600" b="0" i="0" u="none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892381" y="6498052"/>
            <a:ext cx="2295821" cy="230832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ⓒSaebyeol Yu. Saebyeol</a:t>
            </a:r>
            <a:r>
              <a:rPr kumimoji="1" lang="ko-KR" altLang="en-US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’</a:t>
            </a: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 PowerPoint</a:t>
            </a:r>
            <a:endParaRPr kumimoji="1" lang="ko-KR" altLang="en-US" sz="900" b="0" i="0" u="none">
              <a:solidFill>
                <a:srgbClr val="404040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42837" y="6734551"/>
            <a:ext cx="12056473" cy="0"/>
          </a:xfrm>
          <a:prstGeom prst="line">
            <a:avLst/>
          </a:prstGeom>
          <a:noFill/>
          <a:ln w="3181" cap="flat" cmpd="sng" algn="ctr">
            <a:solidFill>
              <a:srgbClr val="C5C5E1"/>
            </a:solidFill>
            <a:prstDash val="solid"/>
            <a:miter/>
            <a:headEnd w="med" len="med"/>
            <a:tailEnd w="med" len="med"/>
          </a:ln>
        </p:spPr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EBAA2045-0902-1F01-AB5C-81D6B03A98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4200" y="461489"/>
            <a:ext cx="7614202" cy="371527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4F03F00-88CA-0256-3CD8-31184BA985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3092" y="4125724"/>
            <a:ext cx="6764283" cy="2378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53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42837" y="176160"/>
            <a:ext cx="12056473" cy="0"/>
          </a:xfrm>
          <a:prstGeom prst="line">
            <a:avLst/>
          </a:prstGeom>
          <a:noFill/>
          <a:ln w="76470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5" name="TextBox 4"/>
          <p:cNvSpPr txBox="1"/>
          <p:nvPr/>
        </p:nvSpPr>
        <p:spPr>
          <a:xfrm>
            <a:off x="142837" y="271440"/>
            <a:ext cx="778034" cy="338554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600" b="0" i="0" u="none" baseline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Part 5</a:t>
            </a:r>
            <a:endParaRPr kumimoji="1" lang="en-US" altLang="ko-KR" sz="1600" b="0" i="0" u="none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892381" y="6498052"/>
            <a:ext cx="2295821" cy="230832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ⓒSaebyeol Yu. Saebyeol</a:t>
            </a:r>
            <a:r>
              <a:rPr kumimoji="1" lang="ko-KR" altLang="en-US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’</a:t>
            </a: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 PowerPoint</a:t>
            </a:r>
            <a:endParaRPr kumimoji="1" lang="ko-KR" altLang="en-US" sz="900" b="0" i="0" u="none">
              <a:solidFill>
                <a:srgbClr val="404040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42837" y="6734551"/>
            <a:ext cx="12056473" cy="0"/>
          </a:xfrm>
          <a:prstGeom prst="line">
            <a:avLst/>
          </a:prstGeom>
          <a:noFill/>
          <a:ln w="3181" cap="flat" cmpd="sng" algn="ctr">
            <a:solidFill>
              <a:srgbClr val="C5C5E1"/>
            </a:solidFill>
            <a:prstDash val="solid"/>
            <a:miter/>
            <a:headEnd w="med" len="med"/>
            <a:tailEnd w="med" len="med"/>
          </a:ln>
        </p:spPr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DF42297E-0D0A-A258-9D7C-27564FF427D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224" t="41595" r="36406" b="10071"/>
          <a:stretch/>
        </p:blipFill>
        <p:spPr>
          <a:xfrm>
            <a:off x="547540" y="1317048"/>
            <a:ext cx="4321620" cy="414154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B847B58-0B66-2CE5-0891-9B644CEDCDB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640" t="43150" r="46419" b="12197"/>
          <a:stretch/>
        </p:blipFill>
        <p:spPr>
          <a:xfrm>
            <a:off x="6237673" y="1317048"/>
            <a:ext cx="2796318" cy="391483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B9FD576-D619-33BB-6F90-F1B04CA3C03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5224" t="42644" r="46454" b="10055"/>
          <a:stretch/>
        </p:blipFill>
        <p:spPr>
          <a:xfrm>
            <a:off x="3441355" y="1397926"/>
            <a:ext cx="2796318" cy="406066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237A4A5D-EBEC-48DC-D7F5-7A611324A6F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5224" t="42890" r="46454" b="11122"/>
          <a:stretch/>
        </p:blipFill>
        <p:spPr>
          <a:xfrm>
            <a:off x="9033990" y="1302504"/>
            <a:ext cx="2876141" cy="4060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560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42837" y="176160"/>
            <a:ext cx="12056473" cy="0"/>
          </a:xfrm>
          <a:prstGeom prst="line">
            <a:avLst/>
          </a:prstGeom>
          <a:noFill/>
          <a:ln w="76470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5" name="TextBox 4"/>
          <p:cNvSpPr txBox="1"/>
          <p:nvPr/>
        </p:nvSpPr>
        <p:spPr>
          <a:xfrm>
            <a:off x="142837" y="271440"/>
            <a:ext cx="778034" cy="338554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600" b="0" i="0" u="none" baseline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Part 5</a:t>
            </a:r>
            <a:endParaRPr kumimoji="1" lang="en-US" altLang="ko-KR" sz="1600" b="0" i="0" u="none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892381" y="6498052"/>
            <a:ext cx="2295821" cy="230832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ⓒSaebyeol Yu. Saebyeol</a:t>
            </a:r>
            <a:r>
              <a:rPr kumimoji="1" lang="ko-KR" altLang="en-US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’</a:t>
            </a: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 PowerPoint</a:t>
            </a:r>
            <a:endParaRPr kumimoji="1" lang="ko-KR" altLang="en-US" sz="900" b="0" i="0" u="none">
              <a:solidFill>
                <a:srgbClr val="404040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42837" y="6734551"/>
            <a:ext cx="12056473" cy="0"/>
          </a:xfrm>
          <a:prstGeom prst="line">
            <a:avLst/>
          </a:prstGeom>
          <a:noFill/>
          <a:ln w="3181" cap="flat" cmpd="sng" algn="ctr">
            <a:solidFill>
              <a:srgbClr val="C5C5E1"/>
            </a:solidFill>
            <a:prstDash val="solid"/>
            <a:miter/>
            <a:headEnd w="med" len="med"/>
            <a:tailEnd w="med" len="med"/>
          </a:ln>
        </p:spPr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D9B73524-D639-FB2D-6863-92C1DA5CCF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8620" y="609994"/>
            <a:ext cx="4510242" cy="79881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4157C0F-D694-1E57-3A02-80B471937D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4701" y="1568543"/>
            <a:ext cx="4450251" cy="4929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338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9" name="TextBox 11268"/>
          <p:cNvSpPr txBox="1"/>
          <p:nvPr/>
        </p:nvSpPr>
        <p:spPr>
          <a:xfrm>
            <a:off x="2217849" y="4094996"/>
            <a:ext cx="8084265" cy="830997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ct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2400" b="0" i="0" u="none">
                <a:solidFill>
                  <a:srgbClr val="00000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다른 사람들과 함께 </a:t>
            </a:r>
            <a:r>
              <a:rPr kumimoji="1" lang="ko-KR" altLang="en-US" sz="2400" i="0">
                <a:latin typeface="굴림" panose="020B0600000101010101" pitchFamily="50" charset="-127"/>
                <a:ea typeface="굴림" panose="020B0600000101010101" pitchFamily="50" charset="-127"/>
              </a:rPr>
              <a:t>취미생활</a:t>
            </a:r>
            <a:r>
              <a:rPr kumimoji="1" lang="ko-KR" altLang="en-US" sz="2400" b="0" i="0" u="none">
                <a:solidFill>
                  <a:srgbClr val="00000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을 즐기고 싶은 분들을 위한 </a:t>
            </a:r>
            <a:endParaRPr kumimoji="1" lang="en-US" altLang="ko-KR" sz="2400" b="0" i="0" u="none">
              <a:solidFill>
                <a:srgbClr val="000000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0" lvl="0" indent="0" algn="ct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2400" b="0" i="0" u="sng" baseline="0">
                <a:solidFill>
                  <a:srgbClr val="59408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취미 모집 플랫폼</a:t>
            </a:r>
            <a:endParaRPr kumimoji="1" lang="ko-KR" altLang="en-US" sz="2400" b="0" i="0" u="sng">
              <a:solidFill>
                <a:srgbClr val="59408F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1270" name="양쪽 대괄호 11269"/>
          <p:cNvSpPr/>
          <p:nvPr/>
        </p:nvSpPr>
        <p:spPr>
          <a:xfrm>
            <a:off x="1161841" y="2128433"/>
            <a:ext cx="9878808" cy="3076048"/>
          </a:xfrm>
          <a:prstGeom prst="bracketPair">
            <a:avLst>
              <a:gd name="adj" fmla="val 12239"/>
            </a:avLst>
          </a:prstGeom>
          <a:noFill/>
          <a:ln w="6363" cap="flat" cmpd="sng" algn="ctr">
            <a:solidFill>
              <a:srgbClr val="224D60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u="none" baseline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cxnSp>
        <p:nvCxnSpPr>
          <p:cNvPr id="11271" name="직선 연결선 11270"/>
          <p:cNvCxnSpPr/>
          <p:nvPr/>
        </p:nvCxnSpPr>
        <p:spPr>
          <a:xfrm>
            <a:off x="142837" y="6734551"/>
            <a:ext cx="12056473" cy="0"/>
          </a:xfrm>
          <a:prstGeom prst="line">
            <a:avLst/>
          </a:prstGeom>
          <a:noFill/>
          <a:ln w="3181" cap="flat" cmpd="sng" algn="ctr">
            <a:solidFill>
              <a:srgbClr val="C5C5E1"/>
            </a:solidFill>
            <a:prstDash val="solid"/>
            <a:miter/>
            <a:headEnd w="med" len="med"/>
            <a:tailEnd w="med" len="med"/>
          </a:ln>
        </p:spPr>
      </p:cxnSp>
      <p:cxnSp>
        <p:nvCxnSpPr>
          <p:cNvPr id="11272" name="직선 연결선 11271"/>
          <p:cNvCxnSpPr/>
          <p:nvPr/>
        </p:nvCxnSpPr>
        <p:spPr>
          <a:xfrm>
            <a:off x="142837" y="176160"/>
            <a:ext cx="12056473" cy="0"/>
          </a:xfrm>
          <a:prstGeom prst="line">
            <a:avLst/>
          </a:prstGeom>
          <a:noFill/>
          <a:ln w="76470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11273" name="TextBox 11272"/>
          <p:cNvSpPr txBox="1"/>
          <p:nvPr/>
        </p:nvSpPr>
        <p:spPr>
          <a:xfrm>
            <a:off x="142837" y="271440"/>
            <a:ext cx="757108" cy="339649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600" b="0" i="0" u="none" baseline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Part 1</a:t>
            </a:r>
            <a:endParaRPr kumimoji="1" lang="en-US" altLang="ko-KR" sz="1600" b="0" i="0" u="none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924431" y="1725737"/>
            <a:ext cx="5971044" cy="2319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324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42837" y="176160"/>
            <a:ext cx="12056473" cy="0"/>
          </a:xfrm>
          <a:prstGeom prst="line">
            <a:avLst/>
          </a:prstGeom>
          <a:noFill/>
          <a:ln w="76470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5" name="TextBox 4"/>
          <p:cNvSpPr txBox="1"/>
          <p:nvPr/>
        </p:nvSpPr>
        <p:spPr>
          <a:xfrm>
            <a:off x="142837" y="271440"/>
            <a:ext cx="778034" cy="338554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600" b="0" i="0" u="none" baseline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Part 5</a:t>
            </a:r>
            <a:endParaRPr kumimoji="1" lang="en-US" altLang="ko-KR" sz="1600" b="0" i="0" u="none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892381" y="6498052"/>
            <a:ext cx="2295821" cy="230832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ⓒSaebyeol Yu. Saebyeol</a:t>
            </a:r>
            <a:r>
              <a:rPr kumimoji="1" lang="ko-KR" altLang="en-US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’</a:t>
            </a: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 PowerPoint</a:t>
            </a:r>
            <a:endParaRPr kumimoji="1" lang="ko-KR" altLang="en-US" sz="900" b="0" i="0" u="none">
              <a:solidFill>
                <a:srgbClr val="404040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42837" y="6734551"/>
            <a:ext cx="12056473" cy="0"/>
          </a:xfrm>
          <a:prstGeom prst="line">
            <a:avLst/>
          </a:prstGeom>
          <a:noFill/>
          <a:ln w="3181" cap="flat" cmpd="sng" algn="ctr">
            <a:solidFill>
              <a:srgbClr val="C5C5E1"/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D9D0287-0578-D8C3-7E1B-CE5F6DDD86E4}"/>
              </a:ext>
            </a:extLst>
          </p:cNvPr>
          <p:cNvSpPr txBox="1"/>
          <p:nvPr/>
        </p:nvSpPr>
        <p:spPr>
          <a:xfrm>
            <a:off x="920872" y="3241821"/>
            <a:ext cx="985450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200" dirty="0"/>
              <a:t>https://github.com/KimMinJi22/HobbyPlanet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CB9B09-9F9D-0EB1-3DEE-7332DBC392F0}"/>
              </a:ext>
            </a:extLst>
          </p:cNvPr>
          <p:cNvSpPr txBox="1"/>
          <p:nvPr/>
        </p:nvSpPr>
        <p:spPr>
          <a:xfrm>
            <a:off x="920871" y="2610443"/>
            <a:ext cx="611944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 err="1"/>
              <a:t>깃허브</a:t>
            </a:r>
            <a:r>
              <a:rPr lang="ko-KR" altLang="en-US" sz="4000" dirty="0"/>
              <a:t> 주소</a:t>
            </a:r>
            <a:endParaRPr lang="en-US" altLang="ko-KR" sz="4000" dirty="0"/>
          </a:p>
        </p:txBody>
      </p:sp>
    </p:spTree>
    <p:extLst>
      <p:ext uri="{BB962C8B-B14F-4D97-AF65-F5344CB8AC3E}">
        <p14:creationId xmlns:p14="http://schemas.microsoft.com/office/powerpoint/2010/main" val="3936649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BABD4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676" name="Group 1"/>
          <p:cNvGrpSpPr/>
          <p:nvPr/>
        </p:nvGrpSpPr>
        <p:grpSpPr>
          <a:xfrm>
            <a:off x="6453754" y="871367"/>
            <a:ext cx="5733484" cy="4482314"/>
            <a:chOff x="6815487" y="871367"/>
            <a:chExt cx="5733485" cy="4482314"/>
          </a:xfrm>
        </p:grpSpPr>
        <p:sp>
          <p:nvSpPr>
            <p:cNvPr id="28677" name="TextBox 28676"/>
            <p:cNvSpPr txBox="1"/>
            <p:nvPr/>
          </p:nvSpPr>
          <p:spPr>
            <a:xfrm>
              <a:off x="6815487" y="871367"/>
              <a:ext cx="1625766" cy="315471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91440" tIns="45720" rIns="91440" bIns="45720" anchor="t">
              <a:spAutoFit/>
            </a:bodyPr>
            <a:lstStyle/>
            <a:p>
              <a:pPr marL="0" lvl="0" indent="0" algn="l" defTabSz="1028836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0" lang="en-US" altLang="ko-KR" sz="19900" b="1" i="0" u="none" dirty="0">
                  <a:solidFill>
                    <a:srgbClr val="FFFFFF">
                      <a:alpha val="100000"/>
                    </a:srgb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6</a:t>
              </a:r>
            </a:p>
          </p:txBody>
        </p:sp>
        <p:sp>
          <p:nvSpPr>
            <p:cNvPr id="28678" name="TextBox 28677"/>
            <p:cNvSpPr txBox="1"/>
            <p:nvPr/>
          </p:nvSpPr>
          <p:spPr>
            <a:xfrm>
              <a:off x="6828253" y="4366753"/>
              <a:ext cx="2202847" cy="707886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91440" tIns="45720" rIns="91440" bIns="45720" anchor="t">
              <a:spAutoFit/>
            </a:bodyPr>
            <a:lstStyle/>
            <a:p>
              <a:pPr lvl="0" defTabSz="1028836" latinLnBrk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ko-KR" altLang="en-US" sz="4000" b="1" dirty="0">
                  <a:solidFill>
                    <a:srgbClr val="FFFFFF">
                      <a:alpha val="100000"/>
                    </a:srgb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이슈사항</a:t>
              </a:r>
              <a:endParaRPr lang="en-US" altLang="ko-KR" sz="4000" b="1" dirty="0">
                <a:solidFill>
                  <a:srgbClr val="FFFFFF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cxnSp>
          <p:nvCxnSpPr>
            <p:cNvPr id="28679" name="직선 연결선 28678"/>
            <p:cNvCxnSpPr/>
            <p:nvPr/>
          </p:nvCxnSpPr>
          <p:spPr>
            <a:xfrm>
              <a:off x="6815487" y="5104456"/>
              <a:ext cx="5733485" cy="0"/>
            </a:xfrm>
            <a:prstGeom prst="line">
              <a:avLst/>
            </a:prstGeom>
            <a:noFill/>
            <a:ln w="76470" cap="flat" cmpd="sng" algn="ctr">
              <a:solidFill>
                <a:srgbClr val="FFFFFF">
                  <a:alpha val="100000"/>
                </a:srgbClr>
              </a:solidFill>
              <a:prstDash val="solid"/>
              <a:miter/>
              <a:headEnd w="med" len="med"/>
              <a:tailEnd w="med" len="med"/>
            </a:ln>
          </p:spPr>
        </p:cxnSp>
        <p:cxnSp>
          <p:nvCxnSpPr>
            <p:cNvPr id="28680" name="직선 연결선 28679"/>
            <p:cNvCxnSpPr/>
            <p:nvPr/>
          </p:nvCxnSpPr>
          <p:spPr>
            <a:xfrm>
              <a:off x="6815487" y="5353681"/>
              <a:ext cx="5733485" cy="0"/>
            </a:xfrm>
            <a:prstGeom prst="line">
              <a:avLst/>
            </a:prstGeom>
            <a:noFill/>
            <a:ln w="3181" cap="flat" cmpd="sng" algn="ctr">
              <a:solidFill>
                <a:srgbClr val="FFFFFF">
                  <a:alpha val="100000"/>
                </a:srgbClr>
              </a:solidFill>
              <a:prstDash val="solid"/>
              <a:miter/>
              <a:headEnd w="med" len="med"/>
              <a:tailEnd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2451802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42837" y="176160"/>
            <a:ext cx="12056473" cy="0"/>
          </a:xfrm>
          <a:prstGeom prst="line">
            <a:avLst/>
          </a:prstGeom>
          <a:noFill/>
          <a:ln w="76470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5" name="TextBox 4"/>
          <p:cNvSpPr txBox="1"/>
          <p:nvPr/>
        </p:nvSpPr>
        <p:spPr>
          <a:xfrm>
            <a:off x="142466" y="271440"/>
            <a:ext cx="752129" cy="338554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600" b="0" i="0" u="none" baseline="0" dirty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Part 6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892381" y="6498052"/>
            <a:ext cx="2295821" cy="230832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ⓒSaebyeol Yu. Saebyeol</a:t>
            </a:r>
            <a:r>
              <a:rPr kumimoji="1" lang="ko-KR" altLang="en-US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’</a:t>
            </a: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 PowerPoint</a:t>
            </a:r>
            <a:endParaRPr kumimoji="1" lang="ko-KR" altLang="en-US" sz="900" b="0" i="0" u="none">
              <a:solidFill>
                <a:srgbClr val="404040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42837" y="6734551"/>
            <a:ext cx="12056473" cy="0"/>
          </a:xfrm>
          <a:prstGeom prst="line">
            <a:avLst/>
          </a:prstGeom>
          <a:noFill/>
          <a:ln w="3181" cap="flat" cmpd="sng" algn="ctr">
            <a:solidFill>
              <a:srgbClr val="C5C5E1"/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8" name="TextBox 7"/>
          <p:cNvSpPr txBox="1"/>
          <p:nvPr/>
        </p:nvSpPr>
        <p:spPr>
          <a:xfrm>
            <a:off x="1161841" y="271440"/>
            <a:ext cx="1712328" cy="523220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lvl="0" defTabSz="1028836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2800" b="1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이슈 사항</a:t>
            </a:r>
            <a:endParaRPr lang="en-US" altLang="ko-KR" sz="2000" b="1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0" name="TextBox 1"/>
          <p:cNvSpPr txBox="1"/>
          <p:nvPr/>
        </p:nvSpPr>
        <p:spPr>
          <a:xfrm>
            <a:off x="909351" y="1802530"/>
            <a:ext cx="9939726" cy="2159566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>
              <a:spcBef>
                <a:spcPts val="240"/>
              </a:spcBef>
              <a:buFont typeface="+mj-lt"/>
              <a:buNone/>
              <a:defRPr/>
            </a:pPr>
            <a:r>
              <a:rPr lang="ko-KR" altLang="en-US" sz="2100" dirty="0">
                <a:solidFill>
                  <a:srgbClr val="57627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endParaRPr lang="en-US" altLang="ko-KR" sz="2100" dirty="0">
              <a:solidFill>
                <a:srgbClr val="57627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0">
              <a:spcBef>
                <a:spcPts val="240"/>
              </a:spcBef>
              <a:defRPr/>
            </a:pPr>
            <a:r>
              <a:rPr lang="en-US" altLang="ko-KR" sz="2100" dirty="0">
                <a:solidFill>
                  <a:srgbClr val="57627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1.   </a:t>
            </a:r>
            <a:r>
              <a:rPr lang="ko-KR" altLang="en-US" sz="2100" dirty="0">
                <a:solidFill>
                  <a:srgbClr val="57627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채팅 구현을 목표로 하였으나 구현이 잘 되지 않음 </a:t>
            </a:r>
            <a:endParaRPr lang="en-US" altLang="ko-KR" sz="2100" dirty="0">
              <a:solidFill>
                <a:srgbClr val="57627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0">
              <a:spcBef>
                <a:spcPts val="240"/>
              </a:spcBef>
              <a:defRPr/>
            </a:pPr>
            <a:r>
              <a:rPr lang="en-US" altLang="ko-KR" sz="2100" b="1" dirty="0">
                <a:solidFill>
                  <a:srgbClr val="57627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  </a:t>
            </a:r>
            <a:r>
              <a:rPr lang="en-US" altLang="ko-KR" sz="1400" b="1" dirty="0">
                <a:solidFill>
                  <a:schemeClr val="accent6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=&gt; </a:t>
            </a:r>
            <a:r>
              <a:rPr lang="ko-KR" altLang="en-US" sz="1400" b="1" dirty="0">
                <a:solidFill>
                  <a:schemeClr val="accent6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알림 기능</a:t>
            </a:r>
            <a:r>
              <a:rPr lang="en-US" altLang="ko-KR" sz="1400" b="1" dirty="0">
                <a:solidFill>
                  <a:schemeClr val="accent6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z="1400" b="1" dirty="0">
                <a:solidFill>
                  <a:schemeClr val="accent6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역할을 하는</a:t>
            </a:r>
            <a:r>
              <a:rPr lang="en-US" altLang="ko-KR" sz="1400" b="1" dirty="0">
                <a:solidFill>
                  <a:schemeClr val="accent6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z="1400" b="1" dirty="0">
                <a:solidFill>
                  <a:schemeClr val="accent6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쪽지 구현</a:t>
            </a:r>
            <a:r>
              <a:rPr lang="en-US" altLang="ko-KR" sz="1400" b="1" dirty="0">
                <a:solidFill>
                  <a:schemeClr val="accent6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</a:p>
          <a:p>
            <a:pPr lvl="0">
              <a:spcBef>
                <a:spcPts val="240"/>
              </a:spcBef>
              <a:defRPr/>
            </a:pPr>
            <a:endParaRPr kumimoji="0" lang="en-US" altLang="ko-KR" sz="2100" b="0" i="0" u="none" strike="noStrike" kern="1200" cap="none" spc="0" normalizeH="0" dirty="0">
              <a:solidFill>
                <a:srgbClr val="57627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0">
              <a:spcBef>
                <a:spcPts val="240"/>
              </a:spcBef>
              <a:defRPr/>
            </a:pPr>
            <a:r>
              <a:rPr lang="en-US" altLang="ko-KR" sz="2100" dirty="0">
                <a:solidFill>
                  <a:srgbClr val="57627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2.   </a:t>
            </a:r>
            <a:r>
              <a:rPr lang="ko-KR" altLang="en-US" sz="2100" dirty="0">
                <a:solidFill>
                  <a:srgbClr val="57627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탈퇴</a:t>
            </a:r>
            <a:r>
              <a:rPr lang="en-US" altLang="ko-KR" sz="2100" dirty="0">
                <a:solidFill>
                  <a:srgbClr val="57627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z="2100" dirty="0">
                <a:solidFill>
                  <a:srgbClr val="57627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시 참여했던 </a:t>
            </a:r>
            <a:r>
              <a:rPr lang="ko-KR" altLang="en-US" sz="2100" dirty="0" err="1">
                <a:solidFill>
                  <a:srgbClr val="57627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모집글의</a:t>
            </a:r>
            <a:r>
              <a:rPr lang="ko-KR" altLang="en-US" sz="2100" dirty="0">
                <a:solidFill>
                  <a:srgbClr val="57627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현재 인원 차감 안됨</a:t>
            </a:r>
            <a:r>
              <a:rPr lang="en-US" altLang="ko-KR" sz="2100" dirty="0">
                <a:solidFill>
                  <a:srgbClr val="57627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</a:p>
          <a:p>
            <a:pPr marL="457200" lvl="0" indent="-457200">
              <a:spcBef>
                <a:spcPts val="240"/>
              </a:spcBef>
              <a:buAutoNum type="arabicPeriod" startAt="5"/>
              <a:defRPr/>
            </a:pPr>
            <a:endParaRPr kumimoji="0" lang="en-US" altLang="ko-KR" sz="2100" b="0" i="0" u="none" strike="noStrike" kern="1200" cap="none" spc="0" normalizeH="0" dirty="0">
              <a:solidFill>
                <a:srgbClr val="57627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09380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BABD4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92" name="Group 1"/>
          <p:cNvGrpSpPr/>
          <p:nvPr/>
        </p:nvGrpSpPr>
        <p:grpSpPr>
          <a:xfrm>
            <a:off x="6237673" y="871367"/>
            <a:ext cx="5949565" cy="4482314"/>
            <a:chOff x="6815487" y="871367"/>
            <a:chExt cx="5949565" cy="4482314"/>
          </a:xfrm>
        </p:grpSpPr>
        <p:sp>
          <p:nvSpPr>
            <p:cNvPr id="12293" name="TextBox 12292"/>
            <p:cNvSpPr txBox="1"/>
            <p:nvPr/>
          </p:nvSpPr>
          <p:spPr>
            <a:xfrm>
              <a:off x="6815487" y="871367"/>
              <a:ext cx="1641796" cy="315471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91440" tIns="45720" rIns="91440" bIns="45720" anchor="t">
              <a:spAutoFit/>
            </a:bodyPr>
            <a:lstStyle/>
            <a:p>
              <a:pPr marL="0" lvl="0" indent="0" algn="l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lang="en-US" altLang="ko-KR" sz="19900" b="1">
                  <a:solidFill>
                    <a:srgbClr val="FFFFFF">
                      <a:alpha val="100000"/>
                    </a:srgb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2</a:t>
              </a:r>
              <a:endParaRPr kumimoji="0" lang="en-US" altLang="ko-KR" sz="19900" b="1" i="0" u="none">
                <a:solidFill>
                  <a:srgbClr val="FFFFFF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12294" name="TextBox 12293"/>
            <p:cNvSpPr txBox="1"/>
            <p:nvPr/>
          </p:nvSpPr>
          <p:spPr>
            <a:xfrm>
              <a:off x="6815487" y="3910910"/>
              <a:ext cx="2302233" cy="692497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91440" tIns="45720" rIns="91440" bIns="45720" anchor="t">
              <a:spAutoFit/>
            </a:bodyPr>
            <a:lstStyle/>
            <a:p>
              <a:pPr lvl="0" defTabSz="1028836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ko-KR" altLang="en-US" sz="3900" b="1">
                  <a:solidFill>
                    <a:srgbClr val="FFFFFF">
                      <a:alpha val="100000"/>
                    </a:srgb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팀원 소개</a:t>
              </a:r>
            </a:p>
          </p:txBody>
        </p:sp>
        <p:cxnSp>
          <p:nvCxnSpPr>
            <p:cNvPr id="12295" name="직선 연결선 12294"/>
            <p:cNvCxnSpPr/>
            <p:nvPr/>
          </p:nvCxnSpPr>
          <p:spPr>
            <a:xfrm>
              <a:off x="6815487" y="5104456"/>
              <a:ext cx="5949565" cy="0"/>
            </a:xfrm>
            <a:prstGeom prst="line">
              <a:avLst/>
            </a:prstGeom>
            <a:noFill/>
            <a:ln w="76470" cap="flat" cmpd="sng" algn="ctr">
              <a:solidFill>
                <a:srgbClr val="FFFFFF">
                  <a:alpha val="100000"/>
                </a:srgbClr>
              </a:solidFill>
              <a:prstDash val="solid"/>
              <a:miter/>
              <a:headEnd w="med" len="med"/>
              <a:tailEnd w="med" len="med"/>
            </a:ln>
          </p:spPr>
        </p:cxnSp>
        <p:cxnSp>
          <p:nvCxnSpPr>
            <p:cNvPr id="12296" name="직선 연결선 12295"/>
            <p:cNvCxnSpPr/>
            <p:nvPr/>
          </p:nvCxnSpPr>
          <p:spPr>
            <a:xfrm>
              <a:off x="6815487" y="5353681"/>
              <a:ext cx="5949565" cy="0"/>
            </a:xfrm>
            <a:prstGeom prst="line">
              <a:avLst/>
            </a:prstGeom>
            <a:noFill/>
            <a:ln w="3181" cap="flat" cmpd="sng" algn="ctr">
              <a:solidFill>
                <a:srgbClr val="FFFFFF">
                  <a:alpha val="100000"/>
                </a:srgbClr>
              </a:solidFill>
              <a:prstDash val="solid"/>
              <a:miter/>
              <a:headEnd w="med" len="med"/>
              <a:tailEnd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106985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272" name="직선 연결선 11271"/>
          <p:cNvCxnSpPr/>
          <p:nvPr/>
        </p:nvCxnSpPr>
        <p:spPr>
          <a:xfrm>
            <a:off x="142837" y="176160"/>
            <a:ext cx="12056473" cy="0"/>
          </a:xfrm>
          <a:prstGeom prst="line">
            <a:avLst/>
          </a:prstGeom>
          <a:noFill/>
          <a:ln w="76470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8" name="TextBox 7"/>
          <p:cNvSpPr txBox="1"/>
          <p:nvPr/>
        </p:nvSpPr>
        <p:spPr>
          <a:xfrm>
            <a:off x="142837" y="271440"/>
            <a:ext cx="768415" cy="338554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600" b="0" i="0" u="none" baseline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Part 2</a:t>
            </a:r>
            <a:endParaRPr kumimoji="1" lang="en-US" altLang="ko-KR" sz="1600" b="0" i="0" u="none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142837" y="6734551"/>
            <a:ext cx="12056473" cy="0"/>
          </a:xfrm>
          <a:prstGeom prst="line">
            <a:avLst/>
          </a:prstGeom>
          <a:noFill/>
          <a:ln w="3181" cap="flat" cmpd="sng" algn="ctr">
            <a:solidFill>
              <a:srgbClr val="C5C5E1"/>
            </a:solidFill>
            <a:prstDash val="solid"/>
            <a:miter/>
            <a:headEnd w="med" len="med"/>
            <a:tailEnd w="med" len="med"/>
          </a:ln>
        </p:spPr>
      </p:cxnSp>
      <p:pic>
        <p:nvPicPr>
          <p:cNvPr id="16388" name="Picture 4" descr="선글라스로 웃는 얼굴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0571" y="1583838"/>
            <a:ext cx="1371600" cy="1371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0" name="Picture 6" descr="웃는 얼굴과 3 개의 하트로 웃는 얼굴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566" y="3973029"/>
            <a:ext cx="1371600" cy="1371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2" name="Picture 8" descr="윙크 스 페이스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0571" y="4003628"/>
            <a:ext cx="1371600" cy="1371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759864" y="1812514"/>
            <a:ext cx="302513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김나영</a:t>
            </a:r>
          </a:p>
          <a:p>
            <a:pPr lvl="0">
              <a:defRPr/>
            </a:pP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팀장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/>
            </a:r>
            <a:b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</a:b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로그인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/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로그아웃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회원가입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,</a:t>
            </a:r>
          </a:p>
          <a:p>
            <a:pPr lvl="0">
              <a:defRPr/>
            </a:pP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마이페이지 구현 등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861880" y="2088347"/>
            <a:ext cx="302513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김민지</a:t>
            </a:r>
          </a:p>
          <a:p>
            <a:pPr lvl="0">
              <a:defRPr/>
            </a:pP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팀원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/>
            </a:r>
            <a:b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</a:b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코드 합본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ko-KR" altLang="en-US" dirty="0" err="1">
                <a:latin typeface="굴림" panose="020B0600000101010101" pitchFamily="50" charset="-127"/>
                <a:ea typeface="굴림" panose="020B0600000101010101" pitchFamily="50" charset="-127"/>
              </a:rPr>
              <a:t>모집글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 게시판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</a:p>
          <a:p>
            <a:pPr lvl="0">
              <a:defRPr/>
            </a:pP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쪽지 구현 등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861880" y="4003628"/>
            <a:ext cx="346377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dirty="0" err="1">
                <a:latin typeface="굴림" panose="020B0600000101010101" pitchFamily="50" charset="-127"/>
                <a:ea typeface="굴림" panose="020B0600000101010101" pitchFamily="50" charset="-127"/>
              </a:rPr>
              <a:t>최예정</a:t>
            </a:r>
            <a:endParaRPr lang="ko-KR" altLang="en-US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0">
              <a:defRPr/>
            </a:pP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팀원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/>
            </a:r>
            <a:b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</a:b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관리자 페이지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</a:p>
          <a:p>
            <a:pPr lvl="0">
              <a:defRPr/>
            </a:pP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공지사항 구현 등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759864" y="4003628"/>
            <a:ext cx="309173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>
                <a:latin typeface="굴림" panose="020B0600000101010101" pitchFamily="50" charset="-127"/>
                <a:ea typeface="굴림" panose="020B0600000101010101" pitchFamily="50" charset="-127"/>
              </a:rPr>
              <a:t>전은주</a:t>
            </a:r>
          </a:p>
          <a:p>
            <a:pPr lvl="0">
              <a:defRPr/>
            </a:pPr>
            <a:r>
              <a:rPr lang="ko-KR" altLang="en-US">
                <a:latin typeface="굴림" panose="020B0600000101010101" pitchFamily="50" charset="-127"/>
                <a:ea typeface="굴림" panose="020B0600000101010101" pitchFamily="50" charset="-127"/>
              </a:rPr>
              <a:t>팀원</a:t>
            </a:r>
            <a:endParaRPr lang="en-US" altLang="ko-KR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0">
              <a:defRPr/>
            </a:pPr>
            <a:r>
              <a:rPr lang="ko-KR" altLang="en-US">
                <a:latin typeface="굴림" panose="020B0600000101010101" pitchFamily="50" charset="-127"/>
                <a:ea typeface="굴림" panose="020B0600000101010101" pitchFamily="50" charset="-127"/>
              </a:rPr>
              <a:t>커뮤니티</a:t>
            </a:r>
            <a:r>
              <a:rPr lang="en-US" altLang="ko-KR">
                <a:latin typeface="굴림" panose="020B0600000101010101" pitchFamily="50" charset="-127"/>
                <a:ea typeface="굴림" panose="020B0600000101010101" pitchFamily="50" charset="-127"/>
              </a:rPr>
              <a:t>(</a:t>
            </a:r>
            <a:r>
              <a:rPr lang="ko-KR" altLang="en-US">
                <a:latin typeface="굴림" panose="020B0600000101010101" pitchFamily="50" charset="-127"/>
                <a:ea typeface="굴림" panose="020B0600000101010101" pitchFamily="50" charset="-127"/>
              </a:rPr>
              <a:t>자유</a:t>
            </a:r>
            <a:r>
              <a:rPr lang="en-US" altLang="ko-KR"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  <a:r>
              <a:rPr lang="ko-KR" altLang="en-US">
                <a:latin typeface="굴림" panose="020B0600000101010101" pitchFamily="50" charset="-127"/>
                <a:ea typeface="굴림" panose="020B0600000101010101" pitchFamily="50" charset="-127"/>
              </a:rPr>
              <a:t>게시판</a:t>
            </a:r>
            <a:r>
              <a:rPr lang="en-US" altLang="ko-KR">
                <a:latin typeface="굴림" panose="020B0600000101010101" pitchFamily="50" charset="-127"/>
                <a:ea typeface="굴림" panose="020B0600000101010101" pitchFamily="50" charset="-127"/>
              </a:rPr>
              <a:t>,</a:t>
            </a:r>
          </a:p>
          <a:p>
            <a:pPr lvl="0">
              <a:defRPr/>
            </a:pPr>
            <a:r>
              <a:rPr lang="ko-KR" altLang="en-US">
                <a:latin typeface="굴림" panose="020B0600000101010101" pitchFamily="50" charset="-127"/>
                <a:ea typeface="굴림" panose="020B0600000101010101" pitchFamily="50" charset="-127"/>
              </a:rPr>
              <a:t>댓글 구현</a:t>
            </a:r>
            <a:r>
              <a:rPr lang="en-US" altLang="ko-KR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>
                <a:latin typeface="굴림" panose="020B0600000101010101" pitchFamily="50" charset="-127"/>
                <a:ea typeface="굴림" panose="020B0600000101010101" pitchFamily="50" charset="-127"/>
              </a:rPr>
              <a:t>등</a:t>
            </a:r>
            <a:r>
              <a:rPr lang="en-US" altLang="ko-KR">
                <a:latin typeface="굴림" panose="020B0600000101010101" pitchFamily="50" charset="-127"/>
                <a:ea typeface="굴림" panose="020B0600000101010101" pitchFamily="50" charset="-127"/>
              </a:rPr>
              <a:t/>
            </a:r>
            <a:br>
              <a:rPr lang="en-US" altLang="ko-KR">
                <a:latin typeface="굴림" panose="020B0600000101010101" pitchFamily="50" charset="-127"/>
                <a:ea typeface="굴림" panose="020B0600000101010101" pitchFamily="50" charset="-127"/>
              </a:rPr>
            </a:br>
            <a:endParaRPr lang="en-US" altLang="ko-KR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125866" y="311220"/>
            <a:ext cx="1712328" cy="523220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lvl="0" defTabSz="1028836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2800" b="1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팀원 소개</a:t>
            </a:r>
          </a:p>
        </p:txBody>
      </p:sp>
      <p:pic>
        <p:nvPicPr>
          <p:cNvPr id="14" name="Picture 8" descr="윙크 스 페이스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566" y="1587494"/>
            <a:ext cx="1371600" cy="1371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61880" y="403074"/>
            <a:ext cx="3025134" cy="1409440"/>
          </a:xfrm>
          <a:prstGeom prst="rect">
            <a:avLst/>
          </a:prstGeom>
        </p:spPr>
      </p:pic>
      <p:cxnSp>
        <p:nvCxnSpPr>
          <p:cNvPr id="6" name="직선 화살표 연결선 5"/>
          <p:cNvCxnSpPr/>
          <p:nvPr/>
        </p:nvCxnSpPr>
        <p:spPr>
          <a:xfrm>
            <a:off x="9334834" y="1812514"/>
            <a:ext cx="0" cy="4624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5851598" y="311220"/>
            <a:ext cx="5474052" cy="3332273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852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BABD4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92" name="Group 1"/>
          <p:cNvGrpSpPr/>
          <p:nvPr/>
        </p:nvGrpSpPr>
        <p:grpSpPr>
          <a:xfrm>
            <a:off x="6237673" y="871366"/>
            <a:ext cx="5949565" cy="4860909"/>
            <a:chOff x="6815487" y="871367"/>
            <a:chExt cx="5949565" cy="4482314"/>
          </a:xfrm>
        </p:grpSpPr>
        <p:sp>
          <p:nvSpPr>
            <p:cNvPr id="12293" name="TextBox 12292"/>
            <p:cNvSpPr txBox="1"/>
            <p:nvPr/>
          </p:nvSpPr>
          <p:spPr>
            <a:xfrm>
              <a:off x="6815487" y="871367"/>
              <a:ext cx="1683474" cy="2909003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91440" tIns="45720" rIns="91440" bIns="45720" anchor="t">
              <a:spAutoFit/>
            </a:bodyPr>
            <a:lstStyle/>
            <a:p>
              <a:pPr marL="0" lvl="0" indent="0" algn="l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lang="en-US" altLang="ko-KR" sz="19900" b="1">
                  <a:solidFill>
                    <a:srgbClr val="FFFFFF">
                      <a:alpha val="100000"/>
                    </a:srgb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3</a:t>
              </a:r>
              <a:endParaRPr kumimoji="0" lang="en-US" altLang="ko-KR" sz="19900" b="1" i="0" u="none">
                <a:solidFill>
                  <a:srgbClr val="FFFFFF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12294" name="TextBox 12293"/>
            <p:cNvSpPr txBox="1"/>
            <p:nvPr/>
          </p:nvSpPr>
          <p:spPr>
            <a:xfrm>
              <a:off x="6815487" y="3910910"/>
              <a:ext cx="5583580" cy="1106841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91440" tIns="45720" rIns="91440" bIns="45720" anchor="t">
              <a:spAutoFit/>
            </a:bodyPr>
            <a:lstStyle/>
            <a:p>
              <a:pPr lvl="0" defTabSz="1028836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ko-KR" altLang="en-US" sz="3600">
                  <a:solidFill>
                    <a:schemeClr val="bg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운영시스템(S/W)아키텍쳐</a:t>
              </a:r>
              <a:endParaRPr kumimoji="1" lang="en-US" altLang="ko-KR" sz="36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lvl="0" defTabSz="1028836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ko-KR" altLang="en-US" sz="3600">
                  <a:solidFill>
                    <a:schemeClr val="bg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및 개발 일정</a:t>
              </a:r>
            </a:p>
          </p:txBody>
        </p:sp>
        <p:cxnSp>
          <p:nvCxnSpPr>
            <p:cNvPr id="12295" name="직선 연결선 12294"/>
            <p:cNvCxnSpPr/>
            <p:nvPr/>
          </p:nvCxnSpPr>
          <p:spPr>
            <a:xfrm>
              <a:off x="6815487" y="5104456"/>
              <a:ext cx="5949565" cy="0"/>
            </a:xfrm>
            <a:prstGeom prst="line">
              <a:avLst/>
            </a:prstGeom>
            <a:noFill/>
            <a:ln w="76470" cap="flat" cmpd="sng" algn="ctr">
              <a:solidFill>
                <a:srgbClr val="FFFFFF">
                  <a:alpha val="100000"/>
                </a:srgbClr>
              </a:solidFill>
              <a:prstDash val="solid"/>
              <a:miter/>
              <a:headEnd w="med" len="med"/>
              <a:tailEnd w="med" len="med"/>
            </a:ln>
          </p:spPr>
        </p:cxnSp>
        <p:cxnSp>
          <p:nvCxnSpPr>
            <p:cNvPr id="12296" name="직선 연결선 12295"/>
            <p:cNvCxnSpPr/>
            <p:nvPr/>
          </p:nvCxnSpPr>
          <p:spPr>
            <a:xfrm>
              <a:off x="6815487" y="5353681"/>
              <a:ext cx="5949565" cy="0"/>
            </a:xfrm>
            <a:prstGeom prst="line">
              <a:avLst/>
            </a:prstGeom>
            <a:noFill/>
            <a:ln w="3181" cap="flat" cmpd="sng" algn="ctr">
              <a:solidFill>
                <a:srgbClr val="FFFFFF">
                  <a:alpha val="100000"/>
                </a:srgbClr>
              </a:solidFill>
              <a:prstDash val="solid"/>
              <a:miter/>
              <a:headEnd w="med" len="med"/>
              <a:tailEnd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2949055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theme/theme1.xml><?xml version="1.0" encoding="utf-8"?>
<a:theme xmlns:a="http://schemas.openxmlformats.org/drawingml/2006/main" name="한컴오피스">
  <a:themeElements>
    <a:clrScheme name="PowerPoint">
      <a:dk1>
        <a:srgbClr val="000000"/>
      </a:dk1>
      <a:lt1>
        <a:srgbClr val="FFFFFF"/>
      </a:lt1>
      <a:dk2>
        <a:srgbClr val="000000"/>
      </a:dk2>
      <a:lt2>
        <a:srgbClr val="E7E6E6"/>
      </a:lt2>
      <a:accent1>
        <a:srgbClr val="224D60"/>
      </a:accent1>
      <a:accent2>
        <a:srgbClr val="006182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3F3F3F"/>
      </a:hlink>
      <a:folHlink>
        <a:srgbClr val="3F3F3F"/>
      </a:folHlink>
    </a:clrScheme>
    <a:fontScheme name="">
      <a:majorFont>
        <a:latin typeface="Pretendard Black"/>
        <a:ea typeface="Pretendard Black"/>
        <a:cs typeface=""/>
      </a:majorFont>
      <a:minorFont>
        <a:latin typeface="Pretendard Black"/>
        <a:ea typeface="Pretendard Black"/>
        <a:cs typeface="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한컴오피스">
  <a:themeElements>
    <a:clrScheme name="PowerPoint">
      <a:dk1>
        <a:srgbClr val="000000"/>
      </a:dk1>
      <a:lt1>
        <a:srgbClr val="FFFFFF"/>
      </a:lt1>
      <a:dk2>
        <a:srgbClr val="000000"/>
      </a:dk2>
      <a:lt2>
        <a:srgbClr val="E7E6E6"/>
      </a:lt2>
      <a:accent1>
        <a:srgbClr val="224D60"/>
      </a:accent1>
      <a:accent2>
        <a:srgbClr val="006182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3F3F3F"/>
      </a:hlink>
      <a:folHlink>
        <a:srgbClr val="3F3F3F"/>
      </a:folHlink>
    </a:clrScheme>
    <a:fontScheme name="">
      <a:majorFont>
        <a:latin typeface="Pretendard Black"/>
        <a:ea typeface="Pretendard Black"/>
        <a:cs typeface=""/>
      </a:majorFont>
      <a:minorFont>
        <a:latin typeface="Pretendard Black"/>
        <a:ea typeface="Pretendard Black"/>
        <a:cs typeface="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한컴오피스">
  <a:themeElements>
    <a:clrScheme name="PowerPoint">
      <a:dk1>
        <a:srgbClr val="000000"/>
      </a:dk1>
      <a:lt1>
        <a:srgbClr val="FFFFFF"/>
      </a:lt1>
      <a:dk2>
        <a:srgbClr val="000000"/>
      </a:dk2>
      <a:lt2>
        <a:srgbClr val="E7E6E6"/>
      </a:lt2>
      <a:accent1>
        <a:srgbClr val="224D60"/>
      </a:accent1>
      <a:accent2>
        <a:srgbClr val="006182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3F3F3F"/>
      </a:hlink>
      <a:folHlink>
        <a:srgbClr val="3F3F3F"/>
      </a:folHlink>
    </a:clrScheme>
    <a:fontScheme name="">
      <a:majorFont>
        <a:latin typeface="Pretendard Black"/>
        <a:ea typeface="Pretendard Black"/>
        <a:cs typeface=""/>
      </a:majorFont>
      <a:minorFont>
        <a:latin typeface="Pretendard Black"/>
        <a:ea typeface="Pretendard Black"/>
        <a:cs typeface="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한컴오피스">
  <a:themeElements>
    <a:clrScheme name="PowerPoint">
      <a:dk1>
        <a:srgbClr val="000000"/>
      </a:dk1>
      <a:lt1>
        <a:srgbClr val="FFFFFF"/>
      </a:lt1>
      <a:dk2>
        <a:srgbClr val="000000"/>
      </a:dk2>
      <a:lt2>
        <a:srgbClr val="E7E6E6"/>
      </a:lt2>
      <a:accent1>
        <a:srgbClr val="224D60"/>
      </a:accent1>
      <a:accent2>
        <a:srgbClr val="006182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3F3F3F"/>
      </a:hlink>
      <a:folHlink>
        <a:srgbClr val="3F3F3F"/>
      </a:folHlink>
    </a:clrScheme>
    <a:fontScheme name="">
      <a:majorFont>
        <a:latin typeface="Pretendard Black"/>
        <a:ea typeface="Pretendard Black"/>
        <a:cs typeface=""/>
      </a:majorFont>
      <a:minorFont>
        <a:latin typeface="Pretendard Black"/>
        <a:ea typeface="Pretendard Black"/>
        <a:cs typeface="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4A45FF"/>
      </a:hlink>
      <a:folHlink>
        <a:srgbClr val="BE27BB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597</TotalTime>
  <Words>1326</Words>
  <Application>Microsoft Office PowerPoint</Application>
  <PresentationFormat>사용자 지정</PresentationFormat>
  <Paragraphs>450</Paragraphs>
  <Slides>62</Slides>
  <Notes>37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4</vt:i4>
      </vt:variant>
      <vt:variant>
        <vt:lpstr>슬라이드 제목</vt:lpstr>
      </vt:variant>
      <vt:variant>
        <vt:i4>62</vt:i4>
      </vt:variant>
    </vt:vector>
  </HeadingPairs>
  <TitlesOfParts>
    <vt:vector size="72" baseType="lpstr">
      <vt:lpstr>Calibri</vt:lpstr>
      <vt:lpstr>Pretendard Black</vt:lpstr>
      <vt:lpstr>Pretendard</vt:lpstr>
      <vt:lpstr>굴림</vt:lpstr>
      <vt:lpstr>맑은 고딕</vt:lpstr>
      <vt:lpstr>Arial</vt:lpstr>
      <vt:lpstr>한컴오피스</vt:lpstr>
      <vt:lpstr>한컴오피스</vt:lpstr>
      <vt:lpstr>한컴오피스</vt:lpstr>
      <vt:lpstr>한컴오피스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G</cp:lastModifiedBy>
  <cp:revision>114</cp:revision>
  <dcterms:created xsi:type="dcterms:W3CDTF">2022-08-03T01:14:38Z</dcterms:created>
  <dcterms:modified xsi:type="dcterms:W3CDTF">2022-11-07T06:08:00Z</dcterms:modified>
  <cp:version>12.0.0.1633</cp:version>
</cp:coreProperties>
</file>